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336" r:id="rId7"/>
    <p:sldId id="337" r:id="rId8"/>
    <p:sldId id="338" r:id="rId9"/>
    <p:sldId id="339" r:id="rId10"/>
    <p:sldId id="460" r:id="rId11"/>
    <p:sldId id="340" r:id="rId12"/>
    <p:sldId id="584" r:id="rId13"/>
    <p:sldId id="586" r:id="rId14"/>
    <p:sldId id="585" r:id="rId15"/>
    <p:sldId id="262" r:id="rId16"/>
    <p:sldId id="264" r:id="rId17"/>
    <p:sldId id="266" r:id="rId18"/>
    <p:sldId id="268" r:id="rId19"/>
    <p:sldId id="270" r:id="rId20"/>
    <p:sldId id="272" r:id="rId21"/>
    <p:sldId id="273" r:id="rId22"/>
    <p:sldId id="274" r:id="rId23"/>
    <p:sldId id="275" r:id="rId24"/>
    <p:sldId id="276" r:id="rId25"/>
    <p:sldId id="278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416" r:id="rId48"/>
    <p:sldId id="293" r:id="rId49"/>
    <p:sldId id="294" r:id="rId50"/>
    <p:sldId id="295" r:id="rId51"/>
    <p:sldId id="540" r:id="rId52"/>
    <p:sldId id="296" r:id="rId53"/>
    <p:sldId id="297" r:id="rId54"/>
    <p:sldId id="298" r:id="rId55"/>
    <p:sldId id="299" r:id="rId56"/>
    <p:sldId id="542" r:id="rId57"/>
    <p:sldId id="300" r:id="rId58"/>
    <p:sldId id="301" r:id="rId59"/>
    <p:sldId id="302" r:id="rId60"/>
    <p:sldId id="303" r:id="rId61"/>
    <p:sldId id="304" r:id="rId62"/>
    <p:sldId id="538" r:id="rId63"/>
    <p:sldId id="305" r:id="rId64"/>
    <p:sldId id="306" r:id="rId65"/>
    <p:sldId id="539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3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4913" y="685800"/>
            <a:ext cx="4446587" cy="333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257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17101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62D1C45A-9DFE-46E3-AEB9-3B7C75A33494}" type="slidenum">
              <a:rPr lang="en-US"/>
            </a:fld>
            <a:endParaRPr lang="en-US"/>
          </a:p>
        </p:txBody>
      </p:sp>
      <p:pic>
        <p:nvPicPr>
          <p:cNvPr id="171015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C3892-80AC-48A1-A9F6-40B6F291507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D1DE1-865C-4AAB-AF13-D7A24812CD4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C07206-9D75-4F59-B9C1-355A1D615A2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34DE0B-49A5-4027-8A54-7BFC38FE7BE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B9C4F-024F-4BEC-B834-896658103D4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152C8-5E40-4D57-9506-810282BF14F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0E09CC-5EFB-4CDA-9C09-605AB8AF381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0EBBA-755D-44C6-955E-7D05817780B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A2761-F910-4947-883C-05586815E59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AE6BE-FCDF-4200-9F43-5B3832E7B75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69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9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9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929FFC9E-7BE8-4281-8C9E-C9B507601DDA}" type="slidenum">
              <a:rPr lang="en-US"/>
            </a:fld>
            <a:endParaRPr lang="en-US"/>
          </a:p>
        </p:txBody>
      </p:sp>
      <p:pic>
        <p:nvPicPr>
          <p:cNvPr id="169991" name="Picture 7" descr="A:\paint.GIF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31445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9.wmf"/><Relationship Id="rId1" Type="http://schemas.openxmlformats.org/officeDocument/2006/relationships/image" Target="../media/image10.wmf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9.wmf"/><Relationship Id="rId1" Type="http://schemas.openxmlformats.org/officeDocument/2006/relationships/image" Target="../media/image1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9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3" Type="http://schemas.openxmlformats.org/officeDocument/2006/relationships/image" Target="../media/image17.png"/><Relationship Id="rId2" Type="http://schemas.openxmlformats.org/officeDocument/2006/relationships/image" Target="../media/image9.wmf"/><Relationship Id="rId1" Type="http://schemas.openxmlformats.org/officeDocument/2006/relationships/image" Target="../media/image18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wmf"/><Relationship Id="rId6" Type="http://schemas.openxmlformats.org/officeDocument/2006/relationships/image" Target="../media/image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0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1274763"/>
            <a:ext cx="7720013" cy="1423987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 dirty="0"/>
              <a:t>Function-Oriented Software Design (continued</a:t>
            </a:r>
            <a:r>
              <a:rPr lang="en-GB" sz="4400" b="1" dirty="0" smtClean="0"/>
              <a:t>):</a:t>
            </a:r>
            <a:endParaRPr lang="en-GB" sz="2800" b="1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371600" y="3200400"/>
            <a:ext cx="6399213" cy="1751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 anchor="ctr"/>
          <a:lstStyle/>
          <a:p>
            <a:pPr algn="ctr">
              <a:lnSpc>
                <a:spcPct val="85000"/>
              </a:lnSpc>
              <a:spcBef>
                <a:spcPts val="1000"/>
              </a:spcBef>
              <a:tabLst>
                <a:tab pos="660400" algn="l"/>
                <a:tab pos="1524000" algn="l"/>
                <a:tab pos="2387600" algn="l"/>
                <a:tab pos="3251200" algn="l"/>
                <a:tab pos="4116070" algn="l"/>
                <a:tab pos="4979670" algn="l"/>
                <a:tab pos="5843270" algn="l"/>
              </a:tabLst>
            </a:pPr>
            <a:endParaRPr lang="en-GB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87630"/>
            <a:ext cx="7772400" cy="1143000"/>
          </a:xfrm>
        </p:spPr>
        <p:txBody>
          <a:bodyPr/>
          <a:p>
            <a:r>
              <a:rPr lang="en-US" altLang="en-GB"/>
              <a:t>DFD of RMS Calculator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900" y="1089660"/>
            <a:ext cx="7282180" cy="5622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Supermarket prize scheme</a:t>
            </a:r>
            <a:br>
              <a:rPr lang="en-US" altLang="en-GB"/>
            </a:br>
            <a:r>
              <a:rPr lang="en-US" altLang="en-GB"/>
              <a:t>context diagram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9120" y="1885950"/>
            <a:ext cx="77597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765" y="34290"/>
            <a:ext cx="8278495" cy="67075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607050" y="2097405"/>
            <a:ext cx="2643505" cy="1198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en-GB"/>
              <a:t>DFD of Supermarket prize scheme</a:t>
            </a:r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8601"/>
            <a:ext cx="9144000" cy="771508"/>
          </a:xfrm>
        </p:spPr>
        <p:txBody>
          <a:bodyPr lIns="18000" tIns="46800" rIns="18000" bIns="46800" anchor="ctr"/>
          <a:lstStyle/>
          <a:p>
            <a:pPr>
              <a:spcBef>
                <a:spcPts val="725"/>
              </a:spcBef>
            </a:pPr>
            <a:r>
              <a:rPr lang="en-GB" sz="3200" dirty="0"/>
              <a:t> </a:t>
            </a:r>
            <a:r>
              <a:rPr lang="en-GB" sz="2400" b="1" dirty="0"/>
              <a:t>Example 3: Trading-House Automation System (TAS)</a:t>
            </a:r>
            <a:endParaRPr lang="en-GB" sz="2400" b="1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7158" y="1000108"/>
            <a:ext cx="8643998" cy="4818080"/>
          </a:xfrm>
        </p:spPr>
        <p:txBody>
          <a:bodyPr lIns="18000" tIns="46800" rIns="18000" bIns="46800"/>
          <a:lstStyle/>
          <a:p>
            <a:pPr>
              <a:spcBef>
                <a:spcPts val="825"/>
              </a:spcBef>
            </a:pPr>
            <a:r>
              <a:rPr lang="en-GB" sz="2000" b="1" dirty="0"/>
              <a:t>A large trading house wants us to develop a software: 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/>
              <a:t>to automate book keeping activities associated with its business.</a:t>
            </a:r>
            <a:endParaRPr lang="en-GB" sz="2000" b="1" dirty="0"/>
          </a:p>
          <a:p>
            <a:pPr>
              <a:spcBef>
                <a:spcPts val="825"/>
              </a:spcBef>
            </a:pPr>
            <a:r>
              <a:rPr lang="en-GB" sz="2000" b="1" dirty="0" smtClean="0"/>
              <a:t>It </a:t>
            </a:r>
            <a:r>
              <a:rPr lang="en-GB" sz="2000" b="1" dirty="0"/>
              <a:t>has many regular customers: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/>
              <a:t>who place orders for various kinds of commodities</a:t>
            </a:r>
            <a:r>
              <a:rPr lang="en-GB" sz="2000" b="1" dirty="0" smtClean="0"/>
              <a:t>.</a:t>
            </a:r>
            <a:endParaRPr lang="en-GB" sz="2000" b="1" dirty="0" smtClean="0"/>
          </a:p>
          <a:p>
            <a:pPr>
              <a:spcBef>
                <a:spcPts val="640"/>
              </a:spcBef>
            </a:pPr>
            <a:r>
              <a:rPr lang="en-GB" sz="2000" b="1" dirty="0" smtClean="0"/>
              <a:t>The trading house maintains names and addresses of its regular customers.</a:t>
            </a:r>
            <a:endParaRPr lang="en-GB" sz="2000" b="1" dirty="0" smtClean="0"/>
          </a:p>
          <a:p>
            <a:pPr>
              <a:spcBef>
                <a:spcPts val="640"/>
              </a:spcBef>
            </a:pPr>
            <a:r>
              <a:rPr lang="en-GB" sz="2000" b="1" dirty="0" smtClean="0"/>
              <a:t>Each customer is assigned a unique customer identification number (CIN).</a:t>
            </a:r>
            <a:endParaRPr lang="en-GB" sz="2000" b="1" dirty="0" smtClean="0"/>
          </a:p>
          <a:p>
            <a:pPr>
              <a:spcBef>
                <a:spcPts val="640"/>
              </a:spcBef>
            </a:pPr>
            <a:endParaRPr lang="en-GB" sz="2000" b="1" dirty="0" smtClean="0"/>
          </a:p>
          <a:p>
            <a:pPr>
              <a:spcBef>
                <a:spcPts val="640"/>
              </a:spcBef>
            </a:pPr>
            <a:r>
              <a:rPr lang="en-GB" sz="2000" b="1" dirty="0" smtClean="0"/>
              <a:t>As per current practice when a customer places order: 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>
                <a:solidFill>
                  <a:srgbClr val="4C38E2"/>
                </a:solidFill>
              </a:rPr>
              <a:t>the accounts department first checks the credit-worthiness of the customer.</a:t>
            </a:r>
            <a:r>
              <a:rPr lang="en-GB" sz="2000" b="1" dirty="0" smtClean="0">
                <a:solidFill>
                  <a:srgbClr val="FFFF00"/>
                </a:solidFill>
              </a:rPr>
              <a:t>  </a:t>
            </a:r>
            <a:endParaRPr lang="en-GB" sz="2000" b="1" dirty="0" smtClean="0">
              <a:solidFill>
                <a:srgbClr val="FFFF00"/>
              </a:solidFill>
            </a:endParaRPr>
          </a:p>
          <a:p>
            <a:pPr lvl="1">
              <a:spcBef>
                <a:spcPts val="725"/>
              </a:spcBef>
            </a:pPr>
            <a:endParaRPr lang="en-GB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12725"/>
            <a:ext cx="8523318" cy="858821"/>
          </a:xfrm>
        </p:spPr>
        <p:txBody>
          <a:bodyPr lIns="18000" tIns="46800" rIns="18000" bIns="46800" anchor="ctr"/>
          <a:lstStyle/>
          <a:p>
            <a:pPr>
              <a:spcBef>
                <a:spcPts val="825"/>
              </a:spcBef>
            </a:pPr>
            <a:r>
              <a:rPr lang="en-GB" sz="2400" b="1" dirty="0"/>
              <a:t>Example: Trading-House Automation System (TAS)</a:t>
            </a:r>
            <a:endParaRPr lang="en-GB" sz="2400" b="1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20" y="1142984"/>
            <a:ext cx="8501122" cy="4494229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000" b="1" dirty="0"/>
              <a:t>The credit worthiness of a customer is determined:</a:t>
            </a:r>
            <a:endParaRPr lang="en-GB" sz="2000" b="1" dirty="0"/>
          </a:p>
          <a:p>
            <a:pPr lvl="1">
              <a:spcBef>
                <a:spcPts val="550"/>
              </a:spcBef>
            </a:pPr>
            <a:r>
              <a:rPr lang="en-GB" sz="2000" b="1" dirty="0"/>
              <a:t>by analyzing the history of his payments to the bills sent to him in the past. </a:t>
            </a:r>
            <a:endParaRPr lang="en-GB" sz="2000" b="1" dirty="0"/>
          </a:p>
          <a:p>
            <a:pPr>
              <a:spcBef>
                <a:spcPts val="640"/>
              </a:spcBef>
            </a:pPr>
            <a:r>
              <a:rPr lang="en-GB" sz="2000" b="1" dirty="0"/>
              <a:t>If a customer is not credit-worthy: </a:t>
            </a:r>
            <a:endParaRPr lang="en-GB" sz="2000" b="1" dirty="0"/>
          </a:p>
          <a:p>
            <a:pPr lvl="1">
              <a:spcBef>
                <a:spcPts val="550"/>
              </a:spcBef>
            </a:pPr>
            <a:r>
              <a:rPr lang="en-GB" sz="2000" b="1" dirty="0">
                <a:solidFill>
                  <a:srgbClr val="4C38E2"/>
                </a:solidFill>
              </a:rPr>
              <a:t>his orders are not processed any further</a:t>
            </a:r>
            <a:endParaRPr lang="en-GB" sz="2000" b="1" dirty="0">
              <a:solidFill>
                <a:srgbClr val="4C38E2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000" b="1" dirty="0">
                <a:solidFill>
                  <a:srgbClr val="4C38E2"/>
                </a:solidFill>
              </a:rPr>
              <a:t>an appropriate order rejection message is generated for the customer</a:t>
            </a:r>
            <a:r>
              <a:rPr lang="en-GB" sz="2000" b="1" dirty="0" smtClean="0">
                <a:solidFill>
                  <a:srgbClr val="4C38E2"/>
                </a:solidFill>
              </a:rPr>
              <a:t>.</a:t>
            </a:r>
            <a:endParaRPr lang="en-GB" sz="2000" b="1" dirty="0" smtClean="0">
              <a:solidFill>
                <a:srgbClr val="4C38E2"/>
              </a:solidFill>
            </a:endParaRPr>
          </a:p>
          <a:p>
            <a:pPr>
              <a:spcBef>
                <a:spcPts val="1000"/>
              </a:spcBef>
            </a:pPr>
            <a:r>
              <a:rPr lang="en-GB" sz="2000" b="1" dirty="0" smtClean="0"/>
              <a:t>If a customer is credit-worthy: </a:t>
            </a:r>
            <a:endParaRPr lang="en-GB" sz="2000" b="1" dirty="0" smtClean="0"/>
          </a:p>
          <a:p>
            <a:pPr lvl="1">
              <a:spcBef>
                <a:spcPts val="725"/>
              </a:spcBef>
            </a:pPr>
            <a:r>
              <a:rPr lang="en-GB" sz="2000" b="1" dirty="0" smtClean="0"/>
              <a:t>items he/she has ordered are checked against the list of items the trading house deals with. </a:t>
            </a:r>
            <a:endParaRPr lang="en-GB" sz="2000" b="1" dirty="0" smtClean="0"/>
          </a:p>
          <a:p>
            <a:pPr>
              <a:spcBef>
                <a:spcPts val="1000"/>
              </a:spcBef>
            </a:pPr>
            <a:r>
              <a:rPr lang="en-GB" sz="2000" b="1" dirty="0" smtClean="0">
                <a:solidFill>
                  <a:srgbClr val="4C38E2"/>
                </a:solidFill>
              </a:rPr>
              <a:t>The items that the trading house does not deal with:</a:t>
            </a:r>
            <a:endParaRPr lang="en-GB" sz="2000" b="1" dirty="0" smtClean="0">
              <a:solidFill>
                <a:srgbClr val="4C38E2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sz="2000" b="1" dirty="0" smtClean="0"/>
              <a:t>are not processed any further </a:t>
            </a:r>
            <a:endParaRPr lang="en-GB" sz="2000" b="1" dirty="0" smtClean="0"/>
          </a:p>
          <a:p>
            <a:pPr lvl="1">
              <a:spcBef>
                <a:spcPts val="725"/>
              </a:spcBef>
            </a:pPr>
            <a:r>
              <a:rPr lang="en-GB" sz="2000" b="1" dirty="0" smtClean="0"/>
              <a:t>an appropriate message for the customer for these items is generated. 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endParaRPr lang="en-GB" sz="2000" b="1" dirty="0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12725"/>
            <a:ext cx="7770813" cy="1179513"/>
          </a:xfrm>
        </p:spPr>
        <p:txBody>
          <a:bodyPr lIns="18000" tIns="46800" rIns="18000" bIns="46800" anchor="ctr"/>
          <a:lstStyle/>
          <a:p>
            <a:pPr>
              <a:spcBef>
                <a:spcPts val="825"/>
              </a:spcBef>
            </a:pPr>
            <a:r>
              <a:rPr lang="en-GB" sz="2400" b="1" dirty="0"/>
              <a:t>Example: Trading-House Automation System (TAS)</a:t>
            </a:r>
            <a:endParaRPr lang="en-GB" sz="2400" b="1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7158" y="1285860"/>
            <a:ext cx="8429684" cy="5357850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sz="2000" b="1" dirty="0">
                <a:solidFill>
                  <a:srgbClr val="4C38E2"/>
                </a:solidFill>
              </a:rPr>
              <a:t>The items in a customer's order that the trading house deals with:</a:t>
            </a:r>
            <a:endParaRPr lang="en-GB" sz="2000" b="1" dirty="0">
              <a:solidFill>
                <a:srgbClr val="4C38E2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sz="2000" b="1" dirty="0"/>
              <a:t> are checked for availability in the inventory. </a:t>
            </a:r>
            <a:endParaRPr lang="en-GB" sz="2000" b="1" dirty="0"/>
          </a:p>
          <a:p>
            <a:pPr>
              <a:spcBef>
                <a:spcPts val="1000"/>
              </a:spcBef>
            </a:pPr>
            <a:r>
              <a:rPr lang="en-GB" sz="2000" b="1" dirty="0"/>
              <a:t>If the items are available in the inventory in desired quantities: 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/>
              <a:t>a bill with the forwarding address of the customer is printed.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/>
              <a:t>a material issue slip is printed. </a:t>
            </a:r>
            <a:endParaRPr lang="en-GB" sz="2000" b="1" dirty="0" smtClean="0"/>
          </a:p>
          <a:p>
            <a:pPr>
              <a:spcBef>
                <a:spcPts val="915"/>
              </a:spcBef>
            </a:pPr>
            <a:endParaRPr lang="en-GB" sz="2000" b="1" dirty="0" smtClean="0"/>
          </a:p>
          <a:p>
            <a:pPr>
              <a:spcBef>
                <a:spcPts val="915"/>
              </a:spcBef>
            </a:pPr>
            <a:r>
              <a:rPr lang="en-GB" sz="2000" b="1" dirty="0" smtClean="0"/>
              <a:t>The customer can produce the material issue slip at the store house: </a:t>
            </a:r>
            <a:endParaRPr lang="en-GB" sz="2000" b="1" dirty="0" smtClean="0"/>
          </a:p>
          <a:p>
            <a:pPr lvl="1">
              <a:spcBef>
                <a:spcPts val="825"/>
              </a:spcBef>
            </a:pPr>
            <a:r>
              <a:rPr lang="en-GB" sz="2000" b="1" dirty="0" smtClean="0"/>
              <a:t>take delivery of the items.</a:t>
            </a:r>
            <a:endParaRPr lang="en-GB" sz="2000" b="1" dirty="0" smtClean="0"/>
          </a:p>
          <a:p>
            <a:pPr lvl="1">
              <a:spcBef>
                <a:spcPts val="825"/>
              </a:spcBef>
            </a:pPr>
            <a:r>
              <a:rPr lang="en-GB" sz="2000" b="1" dirty="0" smtClean="0"/>
              <a:t>inventory data adjusted to reflect the sale to the customer.</a:t>
            </a:r>
            <a:endParaRPr lang="en-GB" sz="2000" b="1" dirty="0" smtClean="0"/>
          </a:p>
          <a:p>
            <a:pPr lvl="1">
              <a:spcBef>
                <a:spcPts val="725"/>
              </a:spcBef>
            </a:pPr>
            <a:endParaRPr lang="en-GB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12725"/>
            <a:ext cx="7770813" cy="1179513"/>
          </a:xfrm>
        </p:spPr>
        <p:txBody>
          <a:bodyPr lIns="18000" tIns="46800" rIns="18000" bIns="46800" anchor="ctr"/>
          <a:lstStyle/>
          <a:p>
            <a:pPr>
              <a:spcBef>
                <a:spcPts val="825"/>
              </a:spcBef>
            </a:pPr>
            <a:r>
              <a:rPr lang="en-GB" sz="3600" b="1"/>
              <a:t>Example: Trading-House Automation System (TAS)</a:t>
            </a:r>
            <a:endParaRPr lang="en-GB" sz="3600" b="1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713288"/>
          </a:xfrm>
        </p:spPr>
        <p:txBody>
          <a:bodyPr lIns="18000" tIns="46800" rIns="18000" bIns="46800"/>
          <a:lstStyle/>
          <a:p>
            <a:pPr>
              <a:spcBef>
                <a:spcPts val="825"/>
              </a:spcBef>
            </a:pPr>
            <a:r>
              <a:rPr lang="en-GB" sz="2000" b="1" dirty="0"/>
              <a:t>If an ordered item is not available in the inventory in sufficient quantity: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>
                <a:solidFill>
                  <a:srgbClr val="4C38E2"/>
                </a:solidFill>
              </a:rPr>
              <a:t>to be able to </a:t>
            </a:r>
            <a:r>
              <a:rPr lang="en-GB" sz="2000" b="1" dirty="0" err="1">
                <a:solidFill>
                  <a:srgbClr val="4C38E2"/>
                </a:solidFill>
              </a:rPr>
              <a:t>fulfill</a:t>
            </a:r>
            <a:r>
              <a:rPr lang="en-GB" sz="2000" b="1" dirty="0">
                <a:solidFill>
                  <a:srgbClr val="4C38E2"/>
                </a:solidFill>
              </a:rPr>
              <a:t> pending orders store details in a "pending-order" file :</a:t>
            </a:r>
            <a:endParaRPr lang="en-GB" sz="2000" b="1" dirty="0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sz="2000" b="1" dirty="0">
                <a:solidFill>
                  <a:srgbClr val="4C38E2"/>
                </a:solidFill>
              </a:rPr>
              <a:t>out-of-stock items along with  quantity ordered.</a:t>
            </a:r>
            <a:endParaRPr lang="en-GB" sz="2000" b="1" dirty="0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sz="2000" b="1" dirty="0">
                <a:solidFill>
                  <a:srgbClr val="4C38E2"/>
                </a:solidFill>
              </a:rPr>
              <a:t>customer identification number </a:t>
            </a:r>
            <a:endParaRPr lang="en-GB" sz="2000" b="1" dirty="0" smtClean="0">
              <a:solidFill>
                <a:srgbClr val="4C38E2"/>
              </a:solidFill>
            </a:endParaRPr>
          </a:p>
          <a:p>
            <a:pPr>
              <a:lnSpc>
                <a:spcPct val="80000"/>
              </a:lnSpc>
              <a:spcBef>
                <a:spcPts val="200"/>
              </a:spcBef>
            </a:pPr>
            <a:endParaRPr lang="en-GB" sz="2000" b="1" dirty="0" smtClean="0"/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GB" sz="2000" b="1" dirty="0" smtClean="0"/>
              <a:t>The purchase department: </a:t>
            </a:r>
            <a:endParaRPr lang="en-GB" sz="2000" b="1" dirty="0" smtClean="0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2000" b="1" dirty="0" smtClean="0"/>
              <a:t>would periodically issue commands to generate indents. </a:t>
            </a:r>
            <a:endParaRPr lang="en-GB" sz="2000" b="1" dirty="0" smtClean="0"/>
          </a:p>
          <a:p>
            <a:pPr>
              <a:lnSpc>
                <a:spcPct val="80000"/>
              </a:lnSpc>
              <a:spcBef>
                <a:spcPts val="250"/>
              </a:spcBef>
            </a:pPr>
            <a:endParaRPr lang="en-GB" sz="2000" b="1" dirty="0" smtClean="0"/>
          </a:p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sz="2000" b="1" dirty="0" smtClean="0"/>
              <a:t>When </a:t>
            </a:r>
            <a:r>
              <a:rPr lang="en-GB" sz="2000" b="1" dirty="0" smtClean="0">
                <a:solidFill>
                  <a:srgbClr val="4C38E2"/>
                </a:solidFill>
              </a:rPr>
              <a:t>generate indents</a:t>
            </a:r>
            <a:r>
              <a:rPr lang="en-GB" sz="2000" b="1" dirty="0" smtClean="0"/>
              <a:t>  command is issued:</a:t>
            </a:r>
            <a:endParaRPr lang="en-GB" sz="2000" b="1" dirty="0" smtClean="0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2000" b="1" dirty="0" smtClean="0">
                <a:solidFill>
                  <a:srgbClr val="003399"/>
                </a:solidFill>
              </a:rPr>
              <a:t>the system should examine the "pending-order" file </a:t>
            </a:r>
            <a:endParaRPr lang="en-GB" sz="2000" b="1" dirty="0" smtClean="0">
              <a:solidFill>
                <a:srgbClr val="003399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2000" b="1" dirty="0" smtClean="0">
                <a:solidFill>
                  <a:srgbClr val="003399"/>
                </a:solidFill>
              </a:rPr>
              <a:t>determine the orders that are pending </a:t>
            </a:r>
            <a:endParaRPr lang="en-GB" sz="2000" b="1" dirty="0" smtClean="0">
              <a:solidFill>
                <a:srgbClr val="003399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2000" b="1" dirty="0" smtClean="0">
                <a:solidFill>
                  <a:srgbClr val="003399"/>
                </a:solidFill>
              </a:rPr>
              <a:t>total quantity required for each of the items. </a:t>
            </a:r>
            <a:endParaRPr lang="en-GB" sz="2000" b="1" dirty="0" smtClean="0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endParaRPr lang="en-GB" sz="2000" b="1" dirty="0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12725"/>
            <a:ext cx="7770813" cy="1179513"/>
          </a:xfrm>
        </p:spPr>
        <p:txBody>
          <a:bodyPr lIns="18000" tIns="46800" rIns="18000" bIns="46800" anchor="ctr"/>
          <a:lstStyle/>
          <a:p>
            <a:pPr>
              <a:spcBef>
                <a:spcPts val="825"/>
              </a:spcBef>
            </a:pPr>
            <a:r>
              <a:rPr lang="en-GB" sz="3600" b="1"/>
              <a:t>Example: Trading-House Automation System (TAS)</a:t>
            </a:r>
            <a:endParaRPr lang="en-GB" sz="3600" b="1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5257800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2400" b="1" dirty="0"/>
              <a:t>TAS should find out the addresses of the vendors who supply the required items:</a:t>
            </a:r>
            <a:endParaRPr lang="en-GB" sz="2400" b="1" dirty="0"/>
          </a:p>
          <a:p>
            <a:pPr lvl="1">
              <a:spcBef>
                <a:spcPts val="825"/>
              </a:spcBef>
            </a:pPr>
            <a:r>
              <a:rPr lang="en-GB" sz="2400" b="1" dirty="0">
                <a:solidFill>
                  <a:srgbClr val="003399"/>
                </a:solidFill>
              </a:rPr>
              <a:t>examine the file containing vendor details (their address, items they supply etc.)</a:t>
            </a:r>
            <a:endParaRPr lang="en-GB" sz="2400" b="1" dirty="0">
              <a:solidFill>
                <a:srgbClr val="003399"/>
              </a:solidFill>
            </a:endParaRPr>
          </a:p>
          <a:p>
            <a:pPr lvl="1">
              <a:spcBef>
                <a:spcPts val="825"/>
              </a:spcBef>
            </a:pPr>
            <a:r>
              <a:rPr lang="en-GB" sz="2400" b="1" dirty="0">
                <a:solidFill>
                  <a:srgbClr val="003399"/>
                </a:solidFill>
              </a:rPr>
              <a:t>print out indents to those vendors</a:t>
            </a:r>
            <a:r>
              <a:rPr lang="en-GB" sz="2400" b="1" dirty="0" smtClean="0">
                <a:solidFill>
                  <a:srgbClr val="003399"/>
                </a:solidFill>
              </a:rPr>
              <a:t>.</a:t>
            </a:r>
            <a:endParaRPr lang="en-GB" sz="2400" b="1" dirty="0" smtClean="0">
              <a:solidFill>
                <a:srgbClr val="003399"/>
              </a:solidFill>
            </a:endParaRPr>
          </a:p>
          <a:p>
            <a:pPr>
              <a:spcBef>
                <a:spcPts val="915"/>
              </a:spcBef>
            </a:pPr>
            <a:endParaRPr lang="en-GB" sz="2400" b="1" dirty="0" smtClean="0"/>
          </a:p>
          <a:p>
            <a:pPr>
              <a:spcBef>
                <a:spcPts val="915"/>
              </a:spcBef>
            </a:pPr>
            <a:r>
              <a:rPr lang="en-GB" sz="2400" b="1" dirty="0" smtClean="0"/>
              <a:t>TAS should also answers managerial queries:</a:t>
            </a:r>
            <a:endParaRPr lang="en-GB" sz="2400" b="1" dirty="0" smtClean="0"/>
          </a:p>
          <a:p>
            <a:pPr lvl="1">
              <a:spcBef>
                <a:spcPts val="825"/>
              </a:spcBef>
            </a:pPr>
            <a:r>
              <a:rPr lang="en-GB" sz="2400" b="1" dirty="0" smtClean="0"/>
              <a:t>statistics of different items sold over any given  period of time </a:t>
            </a:r>
            <a:endParaRPr lang="en-GB" sz="2400" b="1" dirty="0" smtClean="0"/>
          </a:p>
          <a:p>
            <a:pPr lvl="1">
              <a:spcBef>
                <a:spcPts val="825"/>
              </a:spcBef>
            </a:pPr>
            <a:r>
              <a:rPr lang="en-GB" sz="2400" b="1" dirty="0" smtClean="0"/>
              <a:t>corresponding quantity sold and the price realized.</a:t>
            </a:r>
            <a:endParaRPr lang="en-GB" sz="2400" b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Context Diagram </a:t>
            </a:r>
            <a:endParaRPr lang="en-GB" sz="4400" b="1"/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429000" y="2057400"/>
            <a:ext cx="1751013" cy="1189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3352800" y="1676400"/>
            <a:ext cx="1903413" cy="1674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990600" y="2514600"/>
            <a:ext cx="12176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295400" y="4281488"/>
            <a:ext cx="1370013" cy="395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C</a:t>
            </a:r>
            <a:endParaRPr lang="en-GB" sz="2000" b="1">
              <a:latin typeface="times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791200" y="4281488"/>
            <a:ext cx="1674813" cy="700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990600" y="2514600"/>
            <a:ext cx="1141413" cy="455613"/>
          </a:xfrm>
          <a:prstGeom prst="roundRect">
            <a:avLst>
              <a:gd name="adj" fmla="val 347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1371600" y="4267200"/>
            <a:ext cx="1141413" cy="455613"/>
          </a:xfrm>
          <a:prstGeom prst="roundRect">
            <a:avLst>
              <a:gd name="adj" fmla="val 347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489" name="AutoShape 9"/>
          <p:cNvSpPr>
            <a:spLocks noChangeArrowheads="1"/>
          </p:cNvSpPr>
          <p:nvPr/>
        </p:nvSpPr>
        <p:spPr bwMode="auto">
          <a:xfrm>
            <a:off x="5791200" y="4267200"/>
            <a:ext cx="1446213" cy="684213"/>
          </a:xfrm>
          <a:prstGeom prst="roundRect">
            <a:avLst>
              <a:gd name="adj" fmla="val 231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490" name="Freeform 10"/>
          <p:cNvSpPr/>
          <p:nvPr/>
        </p:nvSpPr>
        <p:spPr bwMode="auto">
          <a:xfrm>
            <a:off x="1524000" y="2209800"/>
            <a:ext cx="1903413" cy="265113"/>
          </a:xfrm>
          <a:custGeom>
            <a:avLst/>
            <a:gdLst/>
            <a:ahLst/>
            <a:cxnLst>
              <a:cxn ang="0">
                <a:pos x="0" y="741"/>
              </a:cxn>
              <a:cxn ang="0">
                <a:pos x="1984" y="106"/>
              </a:cxn>
              <a:cxn ang="0">
                <a:pos x="5291" y="106"/>
              </a:cxn>
            </a:cxnLst>
            <a:rect l="0" t="0" r="r" b="b"/>
            <a:pathLst>
              <a:path w="5292" h="742">
                <a:moveTo>
                  <a:pt x="0" y="741"/>
                </a:moveTo>
                <a:cubicBezTo>
                  <a:pt x="551" y="476"/>
                  <a:pt x="1102" y="212"/>
                  <a:pt x="1984" y="106"/>
                </a:cubicBezTo>
                <a:cubicBezTo>
                  <a:pt x="2865" y="0"/>
                  <a:pt x="4079" y="53"/>
                  <a:pt x="5291" y="106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1" name="Freeform 11"/>
          <p:cNvSpPr/>
          <p:nvPr/>
        </p:nvSpPr>
        <p:spPr bwMode="auto">
          <a:xfrm>
            <a:off x="1905000" y="2971800"/>
            <a:ext cx="1522413" cy="1293813"/>
          </a:xfrm>
          <a:custGeom>
            <a:avLst/>
            <a:gdLst/>
            <a:ahLst/>
            <a:cxnLst>
              <a:cxn ang="0">
                <a:pos x="0" y="3597"/>
              </a:cxn>
              <a:cxn ang="0">
                <a:pos x="1924" y="1798"/>
              </a:cxn>
              <a:cxn ang="0">
                <a:pos x="4233" y="0"/>
              </a:cxn>
            </a:cxnLst>
            <a:rect l="0" t="0" r="r" b="b"/>
            <a:pathLst>
              <a:path w="4234" h="3598">
                <a:moveTo>
                  <a:pt x="0" y="3597"/>
                </a:moveTo>
                <a:cubicBezTo>
                  <a:pt x="609" y="2997"/>
                  <a:pt x="1218" y="2398"/>
                  <a:pt x="1924" y="1798"/>
                </a:cubicBezTo>
                <a:cubicBezTo>
                  <a:pt x="2629" y="1199"/>
                  <a:pt x="3431" y="599"/>
                  <a:pt x="4233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2" name="Freeform 12"/>
          <p:cNvSpPr/>
          <p:nvPr/>
        </p:nvSpPr>
        <p:spPr bwMode="auto">
          <a:xfrm>
            <a:off x="5105400" y="3048000"/>
            <a:ext cx="1370013" cy="1217613"/>
          </a:xfrm>
          <a:custGeom>
            <a:avLst/>
            <a:gdLst/>
            <a:ahLst/>
            <a:cxnLst>
              <a:cxn ang="0">
                <a:pos x="3810" y="3386"/>
              </a:cxn>
              <a:cxn ang="0">
                <a:pos x="2806" y="1593"/>
              </a:cxn>
              <a:cxn ang="0">
                <a:pos x="0" y="0"/>
              </a:cxn>
            </a:cxnLst>
            <a:rect l="0" t="0" r="r" b="b"/>
            <a:pathLst>
              <a:path w="3811" h="3387">
                <a:moveTo>
                  <a:pt x="3810" y="3386"/>
                </a:moveTo>
                <a:cubicBezTo>
                  <a:pt x="3626" y="2772"/>
                  <a:pt x="3442" y="2157"/>
                  <a:pt x="2806" y="1593"/>
                </a:cubicBezTo>
                <a:cubicBezTo>
                  <a:pt x="2172" y="1029"/>
                  <a:pt x="1086" y="514"/>
                  <a:pt x="0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3" name="Freeform 13"/>
          <p:cNvSpPr/>
          <p:nvPr/>
        </p:nvSpPr>
        <p:spPr bwMode="auto">
          <a:xfrm>
            <a:off x="2514600" y="3200400"/>
            <a:ext cx="1217613" cy="1293813"/>
          </a:xfrm>
          <a:custGeom>
            <a:avLst/>
            <a:gdLst/>
            <a:ahLst/>
            <a:cxnLst>
              <a:cxn ang="0">
                <a:pos x="3387" y="0"/>
              </a:cxn>
              <a:cxn ang="0">
                <a:pos x="2328" y="2540"/>
              </a:cxn>
              <a:cxn ang="0">
                <a:pos x="0" y="3598"/>
              </a:cxn>
            </a:cxnLst>
            <a:rect l="0" t="0" r="r" b="b"/>
            <a:pathLst>
              <a:path w="3388" h="3599">
                <a:moveTo>
                  <a:pt x="3387" y="0"/>
                </a:moveTo>
                <a:cubicBezTo>
                  <a:pt x="3140" y="970"/>
                  <a:pt x="2893" y="1940"/>
                  <a:pt x="2328" y="2540"/>
                </a:cubicBezTo>
                <a:cubicBezTo>
                  <a:pt x="1764" y="3140"/>
                  <a:pt x="882" y="3369"/>
                  <a:pt x="0" y="3598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4" name="Freeform 14"/>
          <p:cNvSpPr/>
          <p:nvPr/>
        </p:nvSpPr>
        <p:spPr bwMode="auto">
          <a:xfrm>
            <a:off x="2133600" y="2438400"/>
            <a:ext cx="1217613" cy="354013"/>
          </a:xfrm>
          <a:custGeom>
            <a:avLst/>
            <a:gdLst/>
            <a:ahLst/>
            <a:cxnLst>
              <a:cxn ang="0">
                <a:pos x="0" y="847"/>
              </a:cxn>
              <a:cxn ang="0">
                <a:pos x="1481" y="847"/>
              </a:cxn>
              <a:cxn ang="0">
                <a:pos x="3386" y="0"/>
              </a:cxn>
            </a:cxnLst>
            <a:rect l="0" t="0" r="r" b="b"/>
            <a:pathLst>
              <a:path w="3387" h="989">
                <a:moveTo>
                  <a:pt x="0" y="847"/>
                </a:moveTo>
                <a:cubicBezTo>
                  <a:pt x="458" y="917"/>
                  <a:pt x="916" y="988"/>
                  <a:pt x="1481" y="847"/>
                </a:cubicBezTo>
                <a:cubicBezTo>
                  <a:pt x="2045" y="706"/>
                  <a:pt x="2715" y="353"/>
                  <a:pt x="3386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head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5" name="Freeform 15"/>
          <p:cNvSpPr>
            <a:spLocks noChangeArrowheads="1"/>
          </p:cNvSpPr>
          <p:nvPr/>
        </p:nvSpPr>
        <p:spPr bwMode="auto">
          <a:xfrm>
            <a:off x="6477000" y="1752600"/>
            <a:ext cx="1141413" cy="684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75" y="0"/>
              </a:cxn>
              <a:cxn ang="0">
                <a:pos x="2379" y="1905"/>
              </a:cxn>
              <a:cxn ang="0">
                <a:pos x="796" y="1905"/>
              </a:cxn>
              <a:cxn ang="0">
                <a:pos x="0" y="0"/>
              </a:cxn>
            </a:cxnLst>
            <a:rect l="0" t="0" r="r" b="b"/>
            <a:pathLst>
              <a:path w="3176" h="1906">
                <a:moveTo>
                  <a:pt x="0" y="0"/>
                </a:moveTo>
                <a:lnTo>
                  <a:pt x="3175" y="0"/>
                </a:lnTo>
                <a:lnTo>
                  <a:pt x="2379" y="1905"/>
                </a:lnTo>
                <a:lnTo>
                  <a:pt x="796" y="1905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496" name="Freeform 16"/>
          <p:cNvSpPr/>
          <p:nvPr/>
        </p:nvSpPr>
        <p:spPr bwMode="auto">
          <a:xfrm>
            <a:off x="5181600" y="1879600"/>
            <a:ext cx="1446213" cy="252413"/>
          </a:xfrm>
          <a:custGeom>
            <a:avLst/>
            <a:gdLst/>
            <a:ahLst/>
            <a:cxnLst>
              <a:cxn ang="0">
                <a:pos x="0" y="706"/>
              </a:cxn>
              <a:cxn ang="0">
                <a:pos x="2117" y="71"/>
              </a:cxn>
              <a:cxn ang="0">
                <a:pos x="4022" y="282"/>
              </a:cxn>
            </a:cxnLst>
            <a:rect l="0" t="0" r="r" b="b"/>
            <a:pathLst>
              <a:path w="4023" h="707">
                <a:moveTo>
                  <a:pt x="0" y="706"/>
                </a:moveTo>
                <a:cubicBezTo>
                  <a:pt x="723" y="423"/>
                  <a:pt x="1446" y="141"/>
                  <a:pt x="2117" y="71"/>
                </a:cubicBezTo>
                <a:cubicBezTo>
                  <a:pt x="2787" y="0"/>
                  <a:pt x="3404" y="141"/>
                  <a:pt x="4022" y="28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828800" y="3443288"/>
            <a:ext cx="1141413" cy="395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2743200" y="3671888"/>
            <a:ext cx="1141413" cy="395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5486400" y="3505200"/>
            <a:ext cx="12938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5562600" y="1600200"/>
            <a:ext cx="1141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Level 1 DFD</a:t>
            </a:r>
            <a:endParaRPr lang="en-GB" sz="4400" b="1"/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819400" y="2286000"/>
            <a:ext cx="9890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br>
              <a:rPr lang="en-GB" sz="2000" b="1">
                <a:latin typeface="times" charset="0"/>
              </a:rPr>
            </a:br>
            <a:r>
              <a:rPr lang="en-GB" sz="2000" b="1">
                <a:latin typeface="times" charset="0"/>
              </a:rPr>
              <a:t>0.1</a:t>
            </a:r>
            <a:endParaRPr lang="en-GB" sz="2000" b="1">
              <a:latin typeface="times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419600" y="3444875"/>
            <a:ext cx="11414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br>
              <a:rPr lang="en-GB" sz="2000" b="1">
                <a:latin typeface="times" charset="0"/>
              </a:rPr>
            </a:br>
            <a:r>
              <a:rPr lang="en-GB" sz="2000" b="1">
                <a:latin typeface="times" charset="0"/>
              </a:rPr>
              <a:t>0.2</a:t>
            </a:r>
            <a:endParaRPr lang="en-GB" sz="2000" b="1">
              <a:latin typeface="times" charset="0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843530" y="4816475"/>
            <a:ext cx="1141413" cy="1309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0.4</a:t>
            </a:r>
            <a:endParaRPr lang="en-GB" sz="2000" b="1">
              <a:latin typeface="times" charset="0"/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629400" y="2743200"/>
            <a:ext cx="11414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0.3</a:t>
            </a:r>
            <a:endParaRPr lang="en-GB" sz="2000" b="1">
              <a:latin typeface="times" charset="0"/>
            </a:endParaRP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2667000" y="44958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2667000" y="21336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4267200" y="32004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6477000" y="25908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343400" y="5562600"/>
            <a:ext cx="15986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4267200" y="55626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267200" y="6019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6324600" y="4876800"/>
            <a:ext cx="15986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6248400" y="4876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6248400" y="53340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4953000" y="23622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4572000" y="2362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4572000" y="2819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95400" y="40386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>
            <a:off x="1066800" y="40386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>
            <a:off x="1066800" y="4495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838200" y="25908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27" name="Line 23"/>
          <p:cNvSpPr>
            <a:spLocks noChangeShapeType="1"/>
          </p:cNvSpPr>
          <p:nvPr/>
        </p:nvSpPr>
        <p:spPr bwMode="auto">
          <a:xfrm>
            <a:off x="762000" y="2590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8" name="Line 24"/>
          <p:cNvSpPr>
            <a:spLocks noChangeShapeType="1"/>
          </p:cNvSpPr>
          <p:nvPr/>
        </p:nvSpPr>
        <p:spPr bwMode="auto">
          <a:xfrm>
            <a:off x="762000" y="30480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4114800" y="1614488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3733800" y="1600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3733800" y="2057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32" name="Text Box 28"/>
          <p:cNvSpPr txBox="1">
            <a:spLocks noChangeArrowheads="1"/>
          </p:cNvSpPr>
          <p:nvPr/>
        </p:nvSpPr>
        <p:spPr bwMode="auto">
          <a:xfrm>
            <a:off x="1219200" y="1600200"/>
            <a:ext cx="20558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US" altLang="en-GB" sz="1800" b="1">
              <a:latin typeface="times" charset="0"/>
            </a:endParaRPr>
          </a:p>
        </p:txBody>
      </p:sp>
      <p:sp>
        <p:nvSpPr>
          <p:cNvPr id="21533" name="Line 29"/>
          <p:cNvSpPr>
            <a:spLocks noChangeShapeType="1"/>
          </p:cNvSpPr>
          <p:nvPr/>
        </p:nvSpPr>
        <p:spPr bwMode="auto">
          <a:xfrm>
            <a:off x="1295400" y="1600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>
            <a:off x="1295400" y="2057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21535" name="Freeform 31"/>
          <p:cNvSpPr/>
          <p:nvPr/>
        </p:nvSpPr>
        <p:spPr bwMode="auto">
          <a:xfrm>
            <a:off x="1295400" y="5257800"/>
            <a:ext cx="1370013" cy="303213"/>
          </a:xfrm>
          <a:custGeom>
            <a:avLst/>
            <a:gdLst/>
            <a:ahLst/>
            <a:cxnLst>
              <a:cxn ang="0">
                <a:pos x="0" y="847"/>
              </a:cxn>
              <a:cxn ang="0">
                <a:pos x="1905" y="212"/>
              </a:cxn>
              <a:cxn ang="0">
                <a:pos x="3810" y="0"/>
              </a:cxn>
            </a:cxnLst>
            <a:rect l="0" t="0" r="r" b="b"/>
            <a:pathLst>
              <a:path w="3811" h="848">
                <a:moveTo>
                  <a:pt x="0" y="847"/>
                </a:moveTo>
                <a:cubicBezTo>
                  <a:pt x="635" y="600"/>
                  <a:pt x="1270" y="353"/>
                  <a:pt x="1905" y="212"/>
                </a:cubicBezTo>
                <a:cubicBezTo>
                  <a:pt x="2540" y="71"/>
                  <a:pt x="3175" y="35"/>
                  <a:pt x="3810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36" name="Freeform 32"/>
          <p:cNvSpPr/>
          <p:nvPr/>
        </p:nvSpPr>
        <p:spPr bwMode="auto">
          <a:xfrm>
            <a:off x="1371600" y="5715000"/>
            <a:ext cx="1674813" cy="227013"/>
          </a:xfrm>
          <a:custGeom>
            <a:avLst/>
            <a:gdLst/>
            <a:ahLst/>
            <a:cxnLst>
              <a:cxn ang="0">
                <a:pos x="4657" y="0"/>
              </a:cxn>
              <a:cxn ang="0">
                <a:pos x="3644" y="318"/>
              </a:cxn>
              <a:cxn ang="0">
                <a:pos x="2632" y="634"/>
              </a:cxn>
              <a:cxn ang="0">
                <a:pos x="0" y="318"/>
              </a:cxn>
            </a:cxnLst>
            <a:rect l="0" t="0" r="r" b="b"/>
            <a:pathLst>
              <a:path w="4658" h="635">
                <a:moveTo>
                  <a:pt x="4657" y="0"/>
                </a:moveTo>
                <a:cubicBezTo>
                  <a:pt x="4320" y="106"/>
                  <a:pt x="3982" y="211"/>
                  <a:pt x="3644" y="318"/>
                </a:cubicBezTo>
                <a:cubicBezTo>
                  <a:pt x="3307" y="423"/>
                  <a:pt x="3240" y="634"/>
                  <a:pt x="2632" y="634"/>
                </a:cubicBezTo>
                <a:cubicBezTo>
                  <a:pt x="2025" y="634"/>
                  <a:pt x="1012" y="477"/>
                  <a:pt x="0" y="318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37" name="Freeform 33"/>
          <p:cNvSpPr/>
          <p:nvPr/>
        </p:nvSpPr>
        <p:spPr bwMode="auto">
          <a:xfrm>
            <a:off x="1905000" y="4495800"/>
            <a:ext cx="760413" cy="531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4" y="847"/>
              </a:cxn>
              <a:cxn ang="0">
                <a:pos x="2116" y="1482"/>
              </a:cxn>
            </a:cxnLst>
            <a:rect l="0" t="0" r="r" b="b"/>
            <a:pathLst>
              <a:path w="2117" h="1483">
                <a:moveTo>
                  <a:pt x="0" y="0"/>
                </a:moveTo>
                <a:cubicBezTo>
                  <a:pt x="140" y="300"/>
                  <a:pt x="281" y="600"/>
                  <a:pt x="634" y="847"/>
                </a:cubicBezTo>
                <a:cubicBezTo>
                  <a:pt x="987" y="1094"/>
                  <a:pt x="1551" y="1288"/>
                  <a:pt x="2116" y="148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38" name="Freeform 34"/>
          <p:cNvSpPr/>
          <p:nvPr/>
        </p:nvSpPr>
        <p:spPr bwMode="auto">
          <a:xfrm>
            <a:off x="4038600" y="5168900"/>
            <a:ext cx="989013" cy="392113"/>
          </a:xfrm>
          <a:custGeom>
            <a:avLst/>
            <a:gdLst/>
            <a:ahLst/>
            <a:cxnLst>
              <a:cxn ang="0">
                <a:pos x="2752" y="1094"/>
              </a:cxn>
              <a:cxn ang="0">
                <a:pos x="1720" y="178"/>
              </a:cxn>
              <a:cxn ang="0">
                <a:pos x="0" y="25"/>
              </a:cxn>
            </a:cxnLst>
            <a:rect l="0" t="0" r="r" b="b"/>
            <a:pathLst>
              <a:path w="2753" h="1095">
                <a:moveTo>
                  <a:pt x="2752" y="1094"/>
                </a:moveTo>
                <a:cubicBezTo>
                  <a:pt x="2465" y="724"/>
                  <a:pt x="2178" y="356"/>
                  <a:pt x="1720" y="178"/>
                </a:cubicBezTo>
                <a:cubicBezTo>
                  <a:pt x="1261" y="0"/>
                  <a:pt x="630" y="12"/>
                  <a:pt x="0" y="25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39" name="Freeform 35"/>
          <p:cNvSpPr/>
          <p:nvPr/>
        </p:nvSpPr>
        <p:spPr bwMode="auto">
          <a:xfrm>
            <a:off x="5029200" y="4495800"/>
            <a:ext cx="430213" cy="1065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58" y="1111"/>
              </a:cxn>
              <a:cxn ang="0">
                <a:pos x="847" y="2964"/>
              </a:cxn>
            </a:cxnLst>
            <a:rect l="0" t="0" r="r" b="b"/>
            <a:pathLst>
              <a:path w="1200" h="2965">
                <a:moveTo>
                  <a:pt x="0" y="0"/>
                </a:moveTo>
                <a:cubicBezTo>
                  <a:pt x="459" y="308"/>
                  <a:pt x="917" y="617"/>
                  <a:pt x="1058" y="1111"/>
                </a:cubicBezTo>
                <a:cubicBezTo>
                  <a:pt x="1199" y="1605"/>
                  <a:pt x="1023" y="2285"/>
                  <a:pt x="847" y="2964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0" name="Freeform 36"/>
          <p:cNvSpPr/>
          <p:nvPr/>
        </p:nvSpPr>
        <p:spPr bwMode="auto">
          <a:xfrm>
            <a:off x="5638800" y="3886200"/>
            <a:ext cx="1293813" cy="989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63" y="1058"/>
              </a:cxn>
              <a:cxn ang="0">
                <a:pos x="3598" y="2752"/>
              </a:cxn>
            </a:cxnLst>
            <a:rect l="0" t="0" r="r" b="b"/>
            <a:pathLst>
              <a:path w="3599" h="2753">
                <a:moveTo>
                  <a:pt x="0" y="0"/>
                </a:moveTo>
                <a:cubicBezTo>
                  <a:pt x="1182" y="300"/>
                  <a:pt x="2364" y="600"/>
                  <a:pt x="2963" y="1058"/>
                </a:cubicBezTo>
                <a:cubicBezTo>
                  <a:pt x="3563" y="1517"/>
                  <a:pt x="3581" y="2134"/>
                  <a:pt x="3598" y="275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V="1">
            <a:off x="5181600" y="2819400"/>
            <a:ext cx="22860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2" name="Freeform 38"/>
          <p:cNvSpPr/>
          <p:nvPr/>
        </p:nvSpPr>
        <p:spPr bwMode="auto">
          <a:xfrm>
            <a:off x="3352800" y="3429000"/>
            <a:ext cx="912813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7" y="1058"/>
              </a:cxn>
              <a:cxn ang="0">
                <a:pos x="2540" y="1270"/>
              </a:cxn>
            </a:cxnLst>
            <a:rect l="0" t="0" r="r" b="b"/>
            <a:pathLst>
              <a:path w="2541" h="1271">
                <a:moveTo>
                  <a:pt x="0" y="0"/>
                </a:moveTo>
                <a:cubicBezTo>
                  <a:pt x="212" y="423"/>
                  <a:pt x="423" y="847"/>
                  <a:pt x="847" y="1058"/>
                </a:cubicBezTo>
                <a:cubicBezTo>
                  <a:pt x="1270" y="1270"/>
                  <a:pt x="1905" y="1270"/>
                  <a:pt x="2540" y="127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3" name="Freeform 39"/>
          <p:cNvSpPr/>
          <p:nvPr/>
        </p:nvSpPr>
        <p:spPr bwMode="auto">
          <a:xfrm>
            <a:off x="1600200" y="3048000"/>
            <a:ext cx="1293813" cy="404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1058"/>
              </a:cxn>
              <a:cxn ang="0">
                <a:pos x="3598" y="423"/>
              </a:cxn>
            </a:cxnLst>
            <a:rect l="0" t="0" r="r" b="b"/>
            <a:pathLst>
              <a:path w="3599" h="1130">
                <a:moveTo>
                  <a:pt x="0" y="0"/>
                </a:moveTo>
                <a:cubicBezTo>
                  <a:pt x="653" y="494"/>
                  <a:pt x="1305" y="988"/>
                  <a:pt x="1905" y="1058"/>
                </a:cubicBezTo>
                <a:cubicBezTo>
                  <a:pt x="2505" y="1129"/>
                  <a:pt x="3052" y="776"/>
                  <a:pt x="3598" y="423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4" name="Freeform 40"/>
          <p:cNvSpPr/>
          <p:nvPr/>
        </p:nvSpPr>
        <p:spPr bwMode="auto">
          <a:xfrm>
            <a:off x="2133600" y="2057400"/>
            <a:ext cx="6080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5" y="635"/>
              </a:cxn>
              <a:cxn ang="0">
                <a:pos x="1693" y="1058"/>
              </a:cxn>
            </a:cxnLst>
            <a:rect l="0" t="0" r="r" b="b"/>
            <a:pathLst>
              <a:path w="1694" h="1059">
                <a:moveTo>
                  <a:pt x="0" y="0"/>
                </a:moveTo>
                <a:cubicBezTo>
                  <a:pt x="176" y="229"/>
                  <a:pt x="353" y="459"/>
                  <a:pt x="635" y="635"/>
                </a:cubicBezTo>
                <a:cubicBezTo>
                  <a:pt x="917" y="811"/>
                  <a:pt x="1305" y="935"/>
                  <a:pt x="1693" y="1058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3962400" y="2057400"/>
            <a:ext cx="60960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V="1">
            <a:off x="7239000" y="3886200"/>
            <a:ext cx="0" cy="990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7" name="Freeform 43"/>
          <p:cNvSpPr/>
          <p:nvPr/>
        </p:nvSpPr>
        <p:spPr bwMode="auto">
          <a:xfrm>
            <a:off x="7162800" y="1600200"/>
            <a:ext cx="379413" cy="989013"/>
          </a:xfrm>
          <a:custGeom>
            <a:avLst/>
            <a:gdLst/>
            <a:ahLst/>
            <a:cxnLst>
              <a:cxn ang="0">
                <a:pos x="1058" y="0"/>
              </a:cxn>
              <a:cxn ang="0">
                <a:pos x="423" y="1058"/>
              </a:cxn>
              <a:cxn ang="0">
                <a:pos x="0" y="2752"/>
              </a:cxn>
            </a:cxnLst>
            <a:rect l="0" t="0" r="r" b="b"/>
            <a:pathLst>
              <a:path w="1059" h="2753">
                <a:moveTo>
                  <a:pt x="1058" y="0"/>
                </a:moveTo>
                <a:cubicBezTo>
                  <a:pt x="829" y="300"/>
                  <a:pt x="600" y="600"/>
                  <a:pt x="423" y="1058"/>
                </a:cubicBezTo>
                <a:cubicBezTo>
                  <a:pt x="247" y="1517"/>
                  <a:pt x="123" y="2134"/>
                  <a:pt x="0" y="275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8" name="Freeform 44"/>
          <p:cNvSpPr/>
          <p:nvPr/>
        </p:nvSpPr>
        <p:spPr bwMode="auto">
          <a:xfrm>
            <a:off x="3886200" y="2819400"/>
            <a:ext cx="1217613" cy="442913"/>
          </a:xfrm>
          <a:custGeom>
            <a:avLst/>
            <a:gdLst/>
            <a:ahLst/>
            <a:cxnLst>
              <a:cxn ang="0">
                <a:pos x="3387" y="0"/>
              </a:cxn>
              <a:cxn ang="0">
                <a:pos x="1270" y="1057"/>
              </a:cxn>
              <a:cxn ang="0">
                <a:pos x="0" y="1057"/>
              </a:cxn>
            </a:cxnLst>
            <a:rect l="0" t="0" r="r" b="b"/>
            <a:pathLst>
              <a:path w="3388" h="1235">
                <a:moveTo>
                  <a:pt x="3387" y="0"/>
                </a:moveTo>
                <a:cubicBezTo>
                  <a:pt x="2611" y="440"/>
                  <a:pt x="1834" y="881"/>
                  <a:pt x="1270" y="1057"/>
                </a:cubicBezTo>
                <a:cubicBezTo>
                  <a:pt x="706" y="1234"/>
                  <a:pt x="353" y="1146"/>
                  <a:pt x="0" y="1057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49" name="Text Box 45"/>
          <p:cNvSpPr txBox="1">
            <a:spLocks noChangeArrowheads="1"/>
          </p:cNvSpPr>
          <p:nvPr/>
        </p:nvSpPr>
        <p:spPr bwMode="auto">
          <a:xfrm>
            <a:off x="762000" y="50292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0" name="Text Box 46"/>
          <p:cNvSpPr txBox="1">
            <a:spLocks noChangeArrowheads="1"/>
          </p:cNvSpPr>
          <p:nvPr/>
        </p:nvSpPr>
        <p:spPr bwMode="auto">
          <a:xfrm>
            <a:off x="1600200" y="55626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1" name="Text Box 47"/>
          <p:cNvSpPr txBox="1">
            <a:spLocks noChangeArrowheads="1"/>
          </p:cNvSpPr>
          <p:nvPr/>
        </p:nvSpPr>
        <p:spPr bwMode="auto">
          <a:xfrm>
            <a:off x="2514600" y="3581400"/>
            <a:ext cx="18272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2" name="Text Box 48"/>
          <p:cNvSpPr txBox="1">
            <a:spLocks noChangeArrowheads="1"/>
          </p:cNvSpPr>
          <p:nvPr/>
        </p:nvSpPr>
        <p:spPr bwMode="auto">
          <a:xfrm>
            <a:off x="6705600" y="18288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3" name="Freeform 49"/>
          <p:cNvSpPr/>
          <p:nvPr/>
        </p:nvSpPr>
        <p:spPr bwMode="auto">
          <a:xfrm>
            <a:off x="7620000" y="2565400"/>
            <a:ext cx="760413" cy="176213"/>
          </a:xfrm>
          <a:custGeom>
            <a:avLst/>
            <a:gdLst/>
            <a:ahLst/>
            <a:cxnLst>
              <a:cxn ang="0">
                <a:pos x="0" y="494"/>
              </a:cxn>
              <a:cxn ang="0">
                <a:pos x="1269" y="71"/>
              </a:cxn>
              <a:cxn ang="0">
                <a:pos x="2116" y="71"/>
              </a:cxn>
            </a:cxnLst>
            <a:rect l="0" t="0" r="r" b="b"/>
            <a:pathLst>
              <a:path w="2117" h="495">
                <a:moveTo>
                  <a:pt x="0" y="494"/>
                </a:moveTo>
                <a:cubicBezTo>
                  <a:pt x="458" y="318"/>
                  <a:pt x="916" y="141"/>
                  <a:pt x="1269" y="71"/>
                </a:cubicBezTo>
                <a:cubicBezTo>
                  <a:pt x="1622" y="0"/>
                  <a:pt x="1869" y="35"/>
                  <a:pt x="2116" y="71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54" name="Text Box 50"/>
          <p:cNvSpPr txBox="1">
            <a:spLocks noChangeArrowheads="1"/>
          </p:cNvSpPr>
          <p:nvPr/>
        </p:nvSpPr>
        <p:spPr bwMode="auto">
          <a:xfrm>
            <a:off x="7467600" y="22860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5" name="Freeform 51"/>
          <p:cNvSpPr/>
          <p:nvPr/>
        </p:nvSpPr>
        <p:spPr bwMode="auto">
          <a:xfrm>
            <a:off x="838200" y="3352800"/>
            <a:ext cx="2284413" cy="379413"/>
          </a:xfrm>
          <a:custGeom>
            <a:avLst/>
            <a:gdLst/>
            <a:ahLst/>
            <a:cxnLst>
              <a:cxn ang="0">
                <a:pos x="0" y="1058"/>
              </a:cxn>
              <a:cxn ang="0">
                <a:pos x="3387" y="847"/>
              </a:cxn>
              <a:cxn ang="0">
                <a:pos x="6350" y="0"/>
              </a:cxn>
            </a:cxnLst>
            <a:rect l="0" t="0" r="r" b="b"/>
            <a:pathLst>
              <a:path w="6351" h="1059">
                <a:moveTo>
                  <a:pt x="0" y="1058"/>
                </a:moveTo>
                <a:cubicBezTo>
                  <a:pt x="1164" y="1041"/>
                  <a:pt x="2328" y="1023"/>
                  <a:pt x="3387" y="847"/>
                </a:cubicBezTo>
                <a:cubicBezTo>
                  <a:pt x="4445" y="670"/>
                  <a:pt x="5398" y="335"/>
                  <a:pt x="6350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56" name="Text Box 52"/>
          <p:cNvSpPr txBox="1">
            <a:spLocks noChangeArrowheads="1"/>
          </p:cNvSpPr>
          <p:nvPr/>
        </p:nvSpPr>
        <p:spPr bwMode="auto">
          <a:xfrm>
            <a:off x="1066800" y="34290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21557" name="Freeform 53"/>
          <p:cNvSpPr/>
          <p:nvPr/>
        </p:nvSpPr>
        <p:spPr bwMode="auto">
          <a:xfrm>
            <a:off x="5334000" y="4343400"/>
            <a:ext cx="2132013" cy="1522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7" y="3175"/>
              </a:cxn>
              <a:cxn ang="0">
                <a:pos x="5926" y="4233"/>
              </a:cxn>
            </a:cxnLst>
            <a:rect l="0" t="0" r="r" b="b"/>
            <a:pathLst>
              <a:path w="5927" h="4234">
                <a:moveTo>
                  <a:pt x="0" y="0"/>
                </a:moveTo>
                <a:cubicBezTo>
                  <a:pt x="669" y="1235"/>
                  <a:pt x="1340" y="2469"/>
                  <a:pt x="2327" y="3175"/>
                </a:cubicBezTo>
                <a:cubicBezTo>
                  <a:pt x="3315" y="3881"/>
                  <a:pt x="4620" y="4057"/>
                  <a:pt x="5926" y="4233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558" name="Text Box 54"/>
          <p:cNvSpPr txBox="1">
            <a:spLocks noChangeArrowheads="1"/>
          </p:cNvSpPr>
          <p:nvPr/>
        </p:nvSpPr>
        <p:spPr bwMode="auto">
          <a:xfrm>
            <a:off x="6019800" y="5486400"/>
            <a:ext cx="2284413" cy="639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  <a:tab pos="2171700" algn="l"/>
              </a:tabLst>
            </a:pPr>
            <a:endParaRPr lang="en-GB" sz="1800" b="1">
              <a:latin typeface="time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Organization of this Lecture</a:t>
            </a:r>
            <a:endParaRPr lang="en-GB" b="1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0813" cy="4265613"/>
          </a:xfrm>
          <a:solidFill>
            <a:srgbClr val="F1F7E9"/>
          </a:solidFill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 dirty="0" smtClean="0"/>
              <a:t>A </a:t>
            </a:r>
            <a:r>
              <a:rPr lang="en-GB" sz="2800" b="1" dirty="0"/>
              <a:t>larger example of Structured Analysis</a:t>
            </a:r>
            <a:endParaRPr lang="en-GB" sz="2800" b="1" dirty="0"/>
          </a:p>
          <a:p>
            <a:pPr>
              <a:spcBef>
                <a:spcPts val="640"/>
              </a:spcBef>
            </a:pPr>
            <a:r>
              <a:rPr lang="en-GB" sz="2800" b="1" dirty="0"/>
              <a:t>Structured Design</a:t>
            </a:r>
            <a:endParaRPr lang="en-GB" sz="2800" b="1" dirty="0"/>
          </a:p>
          <a:p>
            <a:pPr lvl="1">
              <a:spcBef>
                <a:spcPts val="550"/>
              </a:spcBef>
            </a:pPr>
            <a:r>
              <a:rPr lang="en-GB" sz="2400" b="1" dirty="0">
                <a:solidFill>
                  <a:srgbClr val="4C38E2"/>
                </a:solidFill>
              </a:rPr>
              <a:t>A major objective of this lecture is that you should be able to develop structured design from any DFD model.</a:t>
            </a:r>
            <a:endParaRPr lang="en-GB" sz="2400" b="1" dirty="0">
              <a:solidFill>
                <a:srgbClr val="4C38E2"/>
              </a:solidFill>
            </a:endParaRPr>
          </a:p>
          <a:p>
            <a:pPr>
              <a:spcBef>
                <a:spcPts val="640"/>
              </a:spcBef>
            </a:pPr>
            <a:r>
              <a:rPr lang="en-GB" sz="2800" b="1" dirty="0"/>
              <a:t>Examples</a:t>
            </a:r>
            <a:endParaRPr lang="en-GB" sz="2800" b="1" dirty="0"/>
          </a:p>
          <a:p>
            <a:pPr>
              <a:spcBef>
                <a:spcPts val="640"/>
              </a:spcBef>
            </a:pPr>
            <a:r>
              <a:rPr lang="en-GB" sz="2800" b="1" dirty="0"/>
              <a:t>Summary</a:t>
            </a:r>
            <a:endParaRPr lang="en-GB" sz="2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Example: Data Dictionary</a:t>
            </a:r>
            <a:endParaRPr lang="en-GB" b="1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6181725"/>
          </a:xfrm>
        </p:spPr>
        <p:txBody>
          <a:bodyPr lIns="18000" tIns="46800" rIns="18000" bIns="46800"/>
          <a:lstStyle/>
          <a:p>
            <a:pPr>
              <a:spcBef>
                <a:spcPts val="415"/>
              </a:spcBef>
            </a:pPr>
            <a:r>
              <a:rPr lang="en-GB" sz="1800" b="1"/>
              <a:t>response: [bill + material-issue-slip, reject-message]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query: period /* query from manager regarding sales statistics*/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period: [date+date,month,year,day]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date: year + month + day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year: integer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month: integer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day: integer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order: customer-id + {items + quantity}* 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accepted-order:  order  /* ordered items available in inventory */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reject-message:  order + message /* rejection message */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pending-orders:  customer-id + {items+quantity}* 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customer-address: name+house#+street#+city+pin</a:t>
            </a:r>
            <a:endParaRPr lang="en-GB" sz="18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Example: Data Dictionary</a:t>
            </a:r>
            <a:endParaRPr lang="en-GB" b="1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6734175"/>
          </a:xfrm>
        </p:spPr>
        <p:txBody>
          <a:bodyPr lIns="18000" tIns="46800" rIns="18000" bIns="46800"/>
          <a:lstStyle/>
          <a:p>
            <a:pPr>
              <a:spcBef>
                <a:spcPts val="415"/>
              </a:spcBef>
            </a:pPr>
            <a:r>
              <a:rPr lang="en-GB" sz="1800" b="1"/>
              <a:t>item-name: string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house#: string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street#: string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city: string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pin: integer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customer-id: integer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bill: {item + quantity + price}* + total-amount + customer-address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material-issue-slip:  message + item + quantity + customer-address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message: string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statistics: {item + quantity + price }*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sales-statistics: {statistics}*</a:t>
            </a:r>
            <a:endParaRPr lang="en-GB" sz="1800" b="1"/>
          </a:p>
          <a:p>
            <a:pPr>
              <a:spcBef>
                <a:spcPts val="415"/>
              </a:spcBef>
            </a:pPr>
            <a:r>
              <a:rPr lang="en-GB" sz="1800" b="1"/>
              <a:t>quantity: integer</a:t>
            </a:r>
            <a:endParaRPr lang="en-GB" sz="1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GB" b="1" dirty="0"/>
              <a:t>Observation</a:t>
            </a:r>
            <a:endParaRPr lang="en-GB" b="1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1100"/>
              </a:spcBef>
            </a:pPr>
            <a:r>
              <a:rPr lang="en-GB" sz="2400" b="1" dirty="0"/>
              <a:t>From the examples,</a:t>
            </a:r>
            <a:endParaRPr lang="en-GB" sz="2400" b="1" dirty="0"/>
          </a:p>
          <a:p>
            <a:pPr lvl="1">
              <a:spcBef>
                <a:spcPts val="1000"/>
              </a:spcBef>
            </a:pPr>
            <a:r>
              <a:rPr lang="en-GB" sz="2400" b="1" dirty="0"/>
              <a:t>observe that  DFDs help create:</a:t>
            </a:r>
            <a:endParaRPr lang="en-GB" sz="2400" b="1" dirty="0"/>
          </a:p>
          <a:p>
            <a:pPr lvl="2">
              <a:spcBef>
                <a:spcPts val="915"/>
              </a:spcBef>
            </a:pPr>
            <a:r>
              <a:rPr lang="en-GB" b="1" dirty="0">
                <a:solidFill>
                  <a:srgbClr val="4C38E2"/>
                </a:solidFill>
              </a:rPr>
              <a:t>data  model </a:t>
            </a:r>
            <a:endParaRPr lang="en-GB" b="1" dirty="0">
              <a:solidFill>
                <a:srgbClr val="4C38E2"/>
              </a:solidFill>
            </a:endParaRPr>
          </a:p>
          <a:p>
            <a:pPr lvl="2">
              <a:spcBef>
                <a:spcPts val="915"/>
              </a:spcBef>
            </a:pPr>
            <a:r>
              <a:rPr lang="en-GB" b="1" dirty="0">
                <a:solidFill>
                  <a:srgbClr val="4C38E2"/>
                </a:solidFill>
              </a:rPr>
              <a:t>function </a:t>
            </a:r>
            <a:r>
              <a:rPr lang="en-GB" b="1" dirty="0" smtClean="0">
                <a:solidFill>
                  <a:srgbClr val="4C38E2"/>
                </a:solidFill>
              </a:rPr>
              <a:t>model</a:t>
            </a:r>
            <a:endParaRPr lang="en-GB" b="1" dirty="0" smtClean="0">
              <a:solidFill>
                <a:srgbClr val="4C38E2"/>
              </a:solidFill>
            </a:endParaRPr>
          </a:p>
          <a:p>
            <a:pPr>
              <a:spcBef>
                <a:spcPts val="915"/>
              </a:spcBef>
            </a:pPr>
            <a:r>
              <a:rPr lang="en-GB" sz="2400" b="1" dirty="0" smtClean="0"/>
              <a:t>As a DFD is refined into greater levels of detail:</a:t>
            </a:r>
            <a:endParaRPr lang="en-GB" sz="2400" b="1" dirty="0" smtClean="0"/>
          </a:p>
          <a:p>
            <a:pPr lvl="1">
              <a:spcBef>
                <a:spcPts val="825"/>
              </a:spcBef>
            </a:pPr>
            <a:r>
              <a:rPr lang="en-GB" sz="2400" b="1" dirty="0" smtClean="0">
                <a:solidFill>
                  <a:srgbClr val="4C38E2"/>
                </a:solidFill>
              </a:rPr>
              <a:t>the analyst performs an implicit functional decomposition. </a:t>
            </a:r>
            <a:endParaRPr lang="en-GB" sz="2400" b="1" dirty="0" smtClean="0">
              <a:solidFill>
                <a:srgbClr val="4C38E2"/>
              </a:solidFill>
            </a:endParaRPr>
          </a:p>
          <a:p>
            <a:pPr lvl="1">
              <a:spcBef>
                <a:spcPts val="825"/>
              </a:spcBef>
            </a:pPr>
            <a:r>
              <a:rPr lang="en-GB" sz="2400" b="1" dirty="0" smtClean="0">
                <a:solidFill>
                  <a:srgbClr val="4C38E2"/>
                </a:solidFill>
              </a:rPr>
              <a:t>At the same time, refinements of data takes place.</a:t>
            </a:r>
            <a:endParaRPr lang="en-GB" sz="2400" b="1" dirty="0" smtClean="0">
              <a:solidFill>
                <a:srgbClr val="4C38E2"/>
              </a:solidFill>
            </a:endParaRPr>
          </a:p>
          <a:p>
            <a:pPr lvl="2">
              <a:spcBef>
                <a:spcPts val="915"/>
              </a:spcBef>
            </a:pPr>
            <a:endParaRPr lang="en-GB" b="1" dirty="0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07963"/>
            <a:ext cx="7770813" cy="649269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3200" b="1" dirty="0"/>
              <a:t>Guidelines For Constructing DFDs</a:t>
            </a:r>
            <a:endParaRPr lang="en-GB" sz="3200" b="1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20" y="1071546"/>
            <a:ext cx="8501122" cy="5214974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2400" b="1" dirty="0"/>
              <a:t>Context diagram should represent the system as a single bubble:</a:t>
            </a:r>
            <a:endParaRPr lang="en-GB" sz="2400" b="1" dirty="0"/>
          </a:p>
          <a:p>
            <a:pPr lvl="1">
              <a:spcBef>
                <a:spcPts val="825"/>
              </a:spcBef>
            </a:pPr>
            <a:r>
              <a:rPr lang="en-GB" sz="2400" b="1" dirty="0">
                <a:solidFill>
                  <a:srgbClr val="4C38E2"/>
                </a:solidFill>
              </a:rPr>
              <a:t>Many beginners commit the mistake of drawing more than one bubble in the context diagram</a:t>
            </a:r>
            <a:r>
              <a:rPr lang="en-GB" sz="2400" b="1" dirty="0" smtClean="0">
                <a:solidFill>
                  <a:srgbClr val="4C38E2"/>
                </a:solidFill>
              </a:rPr>
              <a:t>.</a:t>
            </a:r>
            <a:endParaRPr lang="en-GB" sz="2400" b="1" dirty="0" smtClean="0">
              <a:solidFill>
                <a:srgbClr val="4C38E2"/>
              </a:solidFill>
            </a:endParaRPr>
          </a:p>
          <a:p>
            <a:pPr>
              <a:spcBef>
                <a:spcPts val="1000"/>
              </a:spcBef>
            </a:pPr>
            <a:r>
              <a:rPr lang="en-GB" sz="2400" b="1" dirty="0" smtClean="0"/>
              <a:t>All external entities should be represented  in the context diagram:</a:t>
            </a:r>
            <a:endParaRPr lang="en-GB" sz="2400" b="1" dirty="0" smtClean="0"/>
          </a:p>
          <a:p>
            <a:pPr lvl="1">
              <a:spcBef>
                <a:spcPts val="725"/>
              </a:spcBef>
            </a:pPr>
            <a:r>
              <a:rPr lang="en-GB" sz="2400" b="1" dirty="0" smtClean="0">
                <a:solidFill>
                  <a:srgbClr val="4C38E2"/>
                </a:solidFill>
              </a:rPr>
              <a:t>external entities should not appear at any other level of DFD. </a:t>
            </a:r>
            <a:endParaRPr lang="en-GB" sz="2400" b="1" dirty="0" smtClean="0">
              <a:solidFill>
                <a:srgbClr val="4C38E2"/>
              </a:solidFill>
            </a:endParaRPr>
          </a:p>
          <a:p>
            <a:pPr>
              <a:spcBef>
                <a:spcPts val="1000"/>
              </a:spcBef>
            </a:pPr>
            <a:r>
              <a:rPr lang="en-GB" sz="2400" b="1" dirty="0" smtClean="0"/>
              <a:t>Only 3 to 7 bubbles per diagram should be allowed:</a:t>
            </a:r>
            <a:endParaRPr lang="en-GB" sz="2400" b="1" dirty="0" smtClean="0"/>
          </a:p>
          <a:p>
            <a:pPr lvl="1">
              <a:spcBef>
                <a:spcPts val="725"/>
              </a:spcBef>
            </a:pPr>
            <a:r>
              <a:rPr lang="en-GB" sz="2400" b="1" dirty="0" smtClean="0">
                <a:solidFill>
                  <a:srgbClr val="4C38E2"/>
                </a:solidFill>
              </a:rPr>
              <a:t>each bubble should be decomposed to between 3 and 7 bubbles.</a:t>
            </a:r>
            <a:endParaRPr lang="en-GB" sz="2400" b="1" dirty="0" smtClean="0">
              <a:solidFill>
                <a:srgbClr val="4C38E2"/>
              </a:solidFill>
            </a:endParaRPr>
          </a:p>
          <a:p>
            <a:pPr lvl="1">
              <a:spcBef>
                <a:spcPts val="825"/>
              </a:spcBef>
            </a:pPr>
            <a:endParaRPr lang="en-GB" sz="2400" b="1" dirty="0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07963"/>
            <a:ext cx="7770813" cy="720707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3200" b="1" dirty="0"/>
              <a:t>Guidelines For Constructing DFDs</a:t>
            </a:r>
            <a:endParaRPr lang="en-GB" sz="3200" b="1" dirty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7158" y="1000108"/>
            <a:ext cx="8572560" cy="4981592"/>
          </a:xfrm>
        </p:spPr>
        <p:txBody>
          <a:bodyPr lIns="18000" tIns="46800" rIns="18000" bIns="46800"/>
          <a:lstStyle/>
          <a:p>
            <a:pPr>
              <a:lnSpc>
                <a:spcPct val="80000"/>
              </a:lnSpc>
              <a:spcBef>
                <a:spcPts val="225"/>
              </a:spcBef>
            </a:pPr>
            <a:r>
              <a:rPr lang="en-GB" sz="2400" b="1" dirty="0"/>
              <a:t>A common mistake committed by many beginners: </a:t>
            </a:r>
            <a:endParaRPr lang="en-GB" sz="2400" b="1" dirty="0"/>
          </a:p>
          <a:p>
            <a:pPr lvl="1">
              <a:lnSpc>
                <a:spcPct val="80000"/>
              </a:lnSpc>
              <a:spcBef>
                <a:spcPts val="200"/>
              </a:spcBef>
            </a:pPr>
            <a:r>
              <a:rPr lang="en-GB" sz="2400" b="1" dirty="0">
                <a:solidFill>
                  <a:srgbClr val="4C38E2"/>
                </a:solidFill>
              </a:rPr>
              <a:t>attempting to represent control information in a DFD. </a:t>
            </a:r>
            <a:endParaRPr lang="en-GB" sz="2400" b="1" dirty="0">
              <a:solidFill>
                <a:srgbClr val="4C38E2"/>
              </a:solidFill>
            </a:endParaRPr>
          </a:p>
          <a:p>
            <a:pPr lvl="1">
              <a:lnSpc>
                <a:spcPct val="80000"/>
              </a:lnSpc>
              <a:spcBef>
                <a:spcPts val="200"/>
              </a:spcBef>
            </a:pPr>
            <a:r>
              <a:rPr lang="en-GB" sz="2400" b="1" dirty="0">
                <a:solidFill>
                  <a:srgbClr val="4C38E2"/>
                </a:solidFill>
              </a:rPr>
              <a:t>e.g.  trying to represent the order in which different functions are  executed.</a:t>
            </a:r>
            <a:r>
              <a:rPr lang="en-GB" sz="2400" b="1" dirty="0">
                <a:solidFill>
                  <a:srgbClr val="FFFF00"/>
                </a:solidFill>
              </a:rPr>
              <a:t> </a:t>
            </a:r>
            <a:endParaRPr lang="en-GB" sz="2400" b="1" dirty="0" smtClean="0">
              <a:solidFill>
                <a:srgbClr val="FFFF00"/>
              </a:solidFill>
            </a:endParaRPr>
          </a:p>
          <a:p>
            <a:pPr>
              <a:spcBef>
                <a:spcPts val="640"/>
              </a:spcBef>
            </a:pPr>
            <a:endParaRPr lang="en-GB" sz="2400" b="1" dirty="0" smtClean="0"/>
          </a:p>
          <a:p>
            <a:pPr>
              <a:spcBef>
                <a:spcPts val="640"/>
              </a:spcBef>
            </a:pPr>
            <a:r>
              <a:rPr lang="en-GB" sz="2400" b="1" dirty="0" smtClean="0"/>
              <a:t>A DFD does not represent control information:</a:t>
            </a:r>
            <a:endParaRPr lang="en-GB" sz="24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/>
              <a:t>when or in what order different functions (processes) are invoked 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/>
              <a:t>the conditions under which different functions are invoked are not represented. 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/>
              <a:t>For example, a function might invoke one function or another depending on some condition.</a:t>
            </a:r>
            <a:endParaRPr lang="en-GB" sz="2000" b="1" dirty="0" smtClean="0"/>
          </a:p>
          <a:p>
            <a:pPr lvl="1">
              <a:lnSpc>
                <a:spcPct val="80000"/>
              </a:lnSpc>
              <a:spcBef>
                <a:spcPts val="200"/>
              </a:spcBef>
            </a:pPr>
            <a:endParaRPr lang="en-GB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GB" sz="5400" b="1"/>
              <a:t>Example-1</a:t>
            </a:r>
            <a:endParaRPr lang="en-GB" sz="5400" b="1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Check the input value: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If the input value is less than -1000 or greater than +1000 generate an error message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otherwise search for the number</a:t>
            </a:r>
            <a:endParaRPr lang="en-GB" sz="2400" b="1"/>
          </a:p>
          <a:p>
            <a:pPr lvl="1">
              <a:spcBef>
                <a:spcPts val="550"/>
              </a:spcBef>
            </a:pPr>
            <a:endParaRPr lang="en-GB" sz="2400" b="1"/>
          </a:p>
          <a:p>
            <a:pPr lvl="1">
              <a:spcBef>
                <a:spcPts val="550"/>
              </a:spcBef>
            </a:pPr>
            <a:endParaRPr lang="en-GB" sz="2400" b="1"/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2213610" y="4654550"/>
            <a:ext cx="1257300" cy="989330"/>
          </a:xfrm>
          <a:prstGeom prst="ellipse">
            <a:avLst/>
          </a:prstGeom>
          <a:solidFill>
            <a:srgbClr val="8BAE6C"/>
          </a:solidFill>
          <a:ln w="9525">
            <a:solidFill>
              <a:srgbClr val="336600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</a:tabLst>
            </a:pPr>
            <a:endParaRPr lang="en-GB" sz="2000" b="1">
              <a:solidFill>
                <a:srgbClr val="FFFF99"/>
              </a:solidFill>
              <a:latin typeface="times" charset="0"/>
            </a:endParaRP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191000" y="4274820"/>
            <a:ext cx="1207135" cy="913130"/>
          </a:xfrm>
          <a:prstGeom prst="ellipse">
            <a:avLst/>
          </a:prstGeom>
          <a:solidFill>
            <a:srgbClr val="8BAE6C"/>
          </a:solidFill>
          <a:ln w="9525">
            <a:solidFill>
              <a:srgbClr val="336600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endParaRPr lang="en-GB" sz="1800" b="1" dirty="0">
              <a:solidFill>
                <a:srgbClr val="FFFF99"/>
              </a:solidFill>
              <a:latin typeface="times" charset="0"/>
            </a:endParaRP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4267200" y="5408930"/>
            <a:ext cx="989013" cy="912813"/>
          </a:xfrm>
          <a:prstGeom prst="ellipse">
            <a:avLst/>
          </a:prstGeom>
          <a:solidFill>
            <a:srgbClr val="8BAE6C"/>
          </a:solidFill>
          <a:ln w="9525">
            <a:solidFill>
              <a:srgbClr val="336600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</a:tabLst>
            </a:pPr>
            <a:endParaRPr lang="en-GB" sz="2000" b="1">
              <a:solidFill>
                <a:srgbClr val="FFFF99"/>
              </a:solidFill>
              <a:latin typeface="times" charset="0"/>
            </a:endParaRP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1371600" y="5187950"/>
            <a:ext cx="990600" cy="0"/>
          </a:xfrm>
          <a:prstGeom prst="line">
            <a:avLst/>
          </a:prstGeom>
          <a:noFill/>
          <a:ln w="38160">
            <a:solidFill>
              <a:srgbClr val="3366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3419475" y="4725035"/>
            <a:ext cx="838200" cy="228600"/>
          </a:xfrm>
          <a:prstGeom prst="line">
            <a:avLst/>
          </a:prstGeom>
          <a:noFill/>
          <a:ln w="38160">
            <a:solidFill>
              <a:srgbClr val="3366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3276600" y="5416550"/>
            <a:ext cx="990600" cy="457200"/>
          </a:xfrm>
          <a:prstGeom prst="line">
            <a:avLst/>
          </a:prstGeom>
          <a:noFill/>
          <a:ln w="38160">
            <a:solidFill>
              <a:srgbClr val="3366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1189990" y="5517515"/>
            <a:ext cx="1141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5363845" y="4686935"/>
            <a:ext cx="990600" cy="0"/>
          </a:xfrm>
          <a:prstGeom prst="line">
            <a:avLst/>
          </a:prstGeom>
          <a:noFill/>
          <a:ln w="38160">
            <a:solidFill>
              <a:srgbClr val="3366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363849" y="4792028"/>
            <a:ext cx="1141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3131820" y="5300980"/>
            <a:ext cx="1141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r</a:t>
            </a:r>
            <a:endParaRPr lang="en-GB" sz="2000" b="1">
              <a:latin typeface="times" charset="0"/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3276600" y="5415280"/>
            <a:ext cx="762000" cy="685800"/>
          </a:xfrm>
          <a:prstGeom prst="line">
            <a:avLst/>
          </a:prstGeom>
          <a:noFill/>
          <a:ln w="38160">
            <a:solidFill>
              <a:srgbClr val="003399"/>
            </a:solidFill>
            <a:prstDash val="sysDot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H="1">
            <a:off x="3419475" y="4149090"/>
            <a:ext cx="228600" cy="762000"/>
          </a:xfrm>
          <a:prstGeom prst="line">
            <a:avLst/>
          </a:prstGeom>
          <a:noFill/>
          <a:ln w="38160">
            <a:solidFill>
              <a:srgbClr val="003399"/>
            </a:solidFill>
            <a:prstDash val="sysDot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256530" y="5949315"/>
            <a:ext cx="1066800" cy="0"/>
          </a:xfrm>
          <a:prstGeom prst="line">
            <a:avLst/>
          </a:prstGeom>
          <a:noFill/>
          <a:ln w="38160">
            <a:solidFill>
              <a:srgbClr val="3366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5257800" y="5561330"/>
            <a:ext cx="2589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  <a:tab pos="2171700" algn="l"/>
              </a:tabLst>
            </a:pPr>
            <a:endParaRPr lang="en-GB" sz="1800" b="1"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Guidelines For Constructing DFDs</a:t>
            </a:r>
            <a:endParaRPr lang="en-GB" b="1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340225"/>
          </a:xfrm>
        </p:spPr>
        <p:txBody>
          <a:bodyPr lIns="18000" tIns="46800" rIns="18000" bIns="46800"/>
          <a:lstStyle/>
          <a:p>
            <a:pPr>
              <a:spcBef>
                <a:spcPts val="825"/>
              </a:spcBef>
            </a:pPr>
            <a:r>
              <a:rPr lang="en-GB" sz="3600" b="1"/>
              <a:t>If a bubble </a:t>
            </a:r>
            <a:r>
              <a:rPr lang="en-GB" sz="3600" b="1">
                <a:solidFill>
                  <a:srgbClr val="003399"/>
                </a:solidFill>
              </a:rPr>
              <a:t>A </a:t>
            </a:r>
            <a:r>
              <a:rPr lang="en-GB" sz="3600" b="1"/>
              <a:t>invokes either  bubble </a:t>
            </a:r>
            <a:r>
              <a:rPr lang="en-GB" sz="3600" b="1">
                <a:solidFill>
                  <a:srgbClr val="003399"/>
                </a:solidFill>
              </a:rPr>
              <a:t>B </a:t>
            </a:r>
            <a:r>
              <a:rPr lang="en-GB" sz="3600" b="1"/>
              <a:t>or bubble </a:t>
            </a:r>
            <a:r>
              <a:rPr lang="en-GB" sz="3600" b="1">
                <a:solidFill>
                  <a:srgbClr val="003399"/>
                </a:solidFill>
              </a:rPr>
              <a:t>C </a:t>
            </a:r>
            <a:r>
              <a:rPr lang="en-GB" sz="3600" b="1"/>
              <a:t>depending on some conditions:</a:t>
            </a:r>
            <a:endParaRPr lang="en-GB" sz="3600" b="1"/>
          </a:p>
          <a:p>
            <a:pPr lvl="1">
              <a:spcBef>
                <a:spcPts val="725"/>
              </a:spcBef>
            </a:pPr>
            <a:r>
              <a:rPr lang="en-GB" sz="3200" b="1"/>
              <a:t>represent the data that flows from bubble </a:t>
            </a:r>
            <a:r>
              <a:rPr lang="en-GB" sz="3200" b="1">
                <a:solidFill>
                  <a:srgbClr val="003399"/>
                </a:solidFill>
              </a:rPr>
              <a:t>A to bubble</a:t>
            </a:r>
            <a:r>
              <a:rPr lang="en-GB" sz="3200" b="1"/>
              <a:t> </a:t>
            </a:r>
            <a:r>
              <a:rPr lang="en-GB" sz="3200" b="1">
                <a:solidFill>
                  <a:srgbClr val="003399"/>
                </a:solidFill>
              </a:rPr>
              <a:t>B and</a:t>
            </a:r>
            <a:r>
              <a:rPr lang="en-GB" sz="3200" b="1"/>
              <a:t> bubbles</a:t>
            </a:r>
            <a:r>
              <a:rPr lang="en-GB" sz="3200" b="1">
                <a:solidFill>
                  <a:srgbClr val="003399"/>
                </a:solidFill>
              </a:rPr>
              <a:t> A to</a:t>
            </a:r>
            <a:r>
              <a:rPr lang="en-GB" sz="3200" b="1"/>
              <a:t> </a:t>
            </a:r>
            <a:r>
              <a:rPr lang="en-GB" sz="3200" b="1">
                <a:solidFill>
                  <a:srgbClr val="003399"/>
                </a:solidFill>
              </a:rPr>
              <a:t>C</a:t>
            </a:r>
            <a:endParaRPr lang="en-GB" sz="3200" b="1">
              <a:solidFill>
                <a:srgbClr val="0033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sz="3200" b="1"/>
              <a:t>not the conditions depending on which a process is invoked.</a:t>
            </a:r>
            <a:endParaRPr lang="en-GB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GB" sz="4800" b="1"/>
              <a:t>Example-2</a:t>
            </a:r>
            <a:endParaRPr lang="en-GB" sz="4800" b="1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465"/>
              </a:spcBef>
            </a:pPr>
            <a:r>
              <a:rPr lang="en-GB" sz="2000" b="1"/>
              <a:t>A function accepts the book name to be searched from the user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If the entered book name is  not a valid book name </a:t>
            </a:r>
            <a:endParaRPr lang="en-GB" sz="2000" b="1"/>
          </a:p>
          <a:p>
            <a:pPr lvl="1">
              <a:spcBef>
                <a:spcPts val="415"/>
              </a:spcBef>
            </a:pPr>
            <a:r>
              <a:rPr lang="en-GB" sz="1800" b="1"/>
              <a:t>generates an error message, </a:t>
            </a:r>
            <a:endParaRPr lang="en-GB" sz="1800" b="1"/>
          </a:p>
          <a:p>
            <a:pPr>
              <a:spcBef>
                <a:spcPts val="465"/>
              </a:spcBef>
            </a:pPr>
            <a:r>
              <a:rPr lang="en-GB" sz="2000" b="1"/>
              <a:t>If the book name is valid,</a:t>
            </a:r>
            <a:endParaRPr lang="en-GB" sz="2000" b="1"/>
          </a:p>
          <a:p>
            <a:pPr lvl="1">
              <a:spcBef>
                <a:spcPts val="415"/>
              </a:spcBef>
            </a:pPr>
            <a:r>
              <a:rPr lang="en-GB" sz="1800" b="1"/>
              <a:t>searches the book name in the database.</a:t>
            </a:r>
            <a:endParaRPr lang="en-GB" sz="1800" b="1"/>
          </a:p>
        </p:txBody>
      </p:sp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1905000" y="3811588"/>
            <a:ext cx="1446213" cy="1370012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267200" y="4802188"/>
            <a:ext cx="1446213" cy="1370012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5535295" y="3572193"/>
            <a:ext cx="1446213" cy="1370012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905000" y="4132263"/>
            <a:ext cx="1538288" cy="820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550"/>
              </a:spcBef>
              <a:tabLst>
                <a:tab pos="863600" algn="l"/>
                <a:tab pos="14478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4267200" y="5046663"/>
            <a:ext cx="1538288" cy="820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550"/>
              </a:spcBef>
              <a:tabLst>
                <a:tab pos="863600" algn="l"/>
                <a:tab pos="14478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507990" y="3860483"/>
            <a:ext cx="1538288" cy="820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550"/>
              </a:spcBef>
              <a:tabLst>
                <a:tab pos="863600" algn="l"/>
                <a:tab pos="14478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3352800" y="4116388"/>
            <a:ext cx="2133600" cy="304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5851525" y="5014913"/>
            <a:ext cx="1538288" cy="700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5715000" y="5411788"/>
            <a:ext cx="16002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1676400" y="5548313"/>
            <a:ext cx="1538288" cy="395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2781" name="Freeform 13"/>
          <p:cNvSpPr/>
          <p:nvPr/>
        </p:nvSpPr>
        <p:spPr bwMode="auto">
          <a:xfrm>
            <a:off x="914400" y="5183188"/>
            <a:ext cx="1598613" cy="531812"/>
          </a:xfrm>
          <a:custGeom>
            <a:avLst/>
            <a:gdLst/>
            <a:ahLst/>
            <a:cxnLst>
              <a:cxn ang="0">
                <a:pos x="0" y="1482"/>
              </a:cxn>
              <a:cxn ang="0">
                <a:pos x="3492" y="1164"/>
              </a:cxn>
              <a:cxn ang="0">
                <a:pos x="4444" y="0"/>
              </a:cxn>
            </a:cxnLst>
            <a:rect l="0" t="0" r="r" b="b"/>
            <a:pathLst>
              <a:path w="4445" h="1483">
                <a:moveTo>
                  <a:pt x="0" y="1482"/>
                </a:moveTo>
                <a:cubicBezTo>
                  <a:pt x="1375" y="1447"/>
                  <a:pt x="2751" y="1411"/>
                  <a:pt x="3492" y="1164"/>
                </a:cubicBezTo>
                <a:cubicBezTo>
                  <a:pt x="4233" y="917"/>
                  <a:pt x="4339" y="458"/>
                  <a:pt x="4444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3631565" y="4149408"/>
            <a:ext cx="1538288" cy="700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2783" name="Freeform 15"/>
          <p:cNvSpPr/>
          <p:nvPr/>
        </p:nvSpPr>
        <p:spPr bwMode="auto">
          <a:xfrm>
            <a:off x="6948170" y="4004628"/>
            <a:ext cx="1065213" cy="595312"/>
          </a:xfrm>
          <a:custGeom>
            <a:avLst/>
            <a:gdLst/>
            <a:ahLst/>
            <a:cxnLst>
              <a:cxn ang="0">
                <a:pos x="0" y="1058"/>
              </a:cxn>
              <a:cxn ang="0">
                <a:pos x="1058" y="1482"/>
              </a:cxn>
              <a:cxn ang="0">
                <a:pos x="2963" y="0"/>
              </a:cxn>
            </a:cxnLst>
            <a:rect l="0" t="0" r="r" b="b"/>
            <a:pathLst>
              <a:path w="2964" h="1659">
                <a:moveTo>
                  <a:pt x="0" y="1058"/>
                </a:moveTo>
                <a:cubicBezTo>
                  <a:pt x="282" y="1358"/>
                  <a:pt x="564" y="1658"/>
                  <a:pt x="1058" y="1482"/>
                </a:cubicBezTo>
                <a:cubicBezTo>
                  <a:pt x="1552" y="1305"/>
                  <a:pt x="2258" y="653"/>
                  <a:pt x="2963" y="0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784" name="Freeform 16"/>
          <p:cNvSpPr/>
          <p:nvPr/>
        </p:nvSpPr>
        <p:spPr bwMode="auto">
          <a:xfrm>
            <a:off x="3275330" y="4727893"/>
            <a:ext cx="1001713" cy="684212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459" y="1482"/>
              </a:cxn>
              <a:cxn ang="0">
                <a:pos x="2787" y="1905"/>
              </a:cxn>
            </a:cxnLst>
            <a:rect l="0" t="0" r="r" b="b"/>
            <a:pathLst>
              <a:path w="2788" h="1906">
                <a:moveTo>
                  <a:pt x="35" y="0"/>
                </a:moveTo>
                <a:cubicBezTo>
                  <a:pt x="18" y="582"/>
                  <a:pt x="0" y="1164"/>
                  <a:pt x="459" y="1482"/>
                </a:cubicBezTo>
                <a:cubicBezTo>
                  <a:pt x="917" y="1799"/>
                  <a:pt x="1852" y="1852"/>
                  <a:pt x="2787" y="1905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V="1">
            <a:off x="3161665" y="5013008"/>
            <a:ext cx="457200" cy="457200"/>
          </a:xfrm>
          <a:prstGeom prst="line">
            <a:avLst/>
          </a:prstGeom>
          <a:noFill/>
          <a:ln w="57240">
            <a:solidFill>
              <a:srgbClr val="FF00FF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2786" name="Line 18"/>
          <p:cNvSpPr>
            <a:spLocks noChangeShapeType="1"/>
          </p:cNvSpPr>
          <p:nvPr/>
        </p:nvSpPr>
        <p:spPr bwMode="auto">
          <a:xfrm>
            <a:off x="3124200" y="5030788"/>
            <a:ext cx="609600" cy="304800"/>
          </a:xfrm>
          <a:prstGeom prst="line">
            <a:avLst/>
          </a:prstGeom>
          <a:noFill/>
          <a:ln w="57240">
            <a:solidFill>
              <a:srgbClr val="FF00FF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6613525" y="4421188"/>
            <a:ext cx="1538288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465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07963"/>
            <a:ext cx="7770813" cy="1423987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3200" b="1" dirty="0"/>
              <a:t>Guidelines For Constructing DFDs</a:t>
            </a:r>
            <a:endParaRPr lang="en-GB" sz="3200" b="1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96411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 dirty="0"/>
              <a:t>All functions of the system must be captured in the DFD model:</a:t>
            </a:r>
            <a:endParaRPr lang="en-GB" b="1" dirty="0"/>
          </a:p>
          <a:p>
            <a:pPr lvl="1">
              <a:spcBef>
                <a:spcPts val="725"/>
              </a:spcBef>
            </a:pPr>
            <a:r>
              <a:rPr lang="en-GB" b="1" dirty="0">
                <a:solidFill>
                  <a:srgbClr val="4C38E2"/>
                </a:solidFill>
              </a:rPr>
              <a:t>no function specified in the SRS document should be overlooked.</a:t>
            </a:r>
            <a:endParaRPr lang="en-GB" b="1" dirty="0">
              <a:solidFill>
                <a:srgbClr val="4C38E2"/>
              </a:solidFill>
            </a:endParaRPr>
          </a:p>
          <a:p>
            <a:pPr>
              <a:spcBef>
                <a:spcPts val="1000"/>
              </a:spcBef>
            </a:pPr>
            <a:endParaRPr lang="en-GB" sz="2400" b="1" dirty="0" smtClean="0"/>
          </a:p>
          <a:p>
            <a:pPr>
              <a:spcBef>
                <a:spcPts val="1000"/>
              </a:spcBef>
            </a:pPr>
            <a:r>
              <a:rPr lang="en-GB" sz="2400" b="1" dirty="0" smtClean="0"/>
              <a:t>Only </a:t>
            </a:r>
            <a:r>
              <a:rPr lang="en-GB" sz="2400" b="1" dirty="0"/>
              <a:t>those functions specified in the SRS document should be represented:</a:t>
            </a:r>
            <a:endParaRPr lang="en-GB" sz="2400" b="1" dirty="0"/>
          </a:p>
          <a:p>
            <a:pPr lvl="1">
              <a:spcBef>
                <a:spcPts val="725"/>
              </a:spcBef>
            </a:pPr>
            <a:r>
              <a:rPr lang="en-GB" sz="2400" b="1" dirty="0">
                <a:solidFill>
                  <a:srgbClr val="4C38E2"/>
                </a:solidFill>
              </a:rPr>
              <a:t>do not assume extra functionality of the system not specified by the SRS document.</a:t>
            </a:r>
            <a:endParaRPr lang="en-GB" sz="2400" b="1" dirty="0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Commonly made errors</a:t>
            </a:r>
            <a:endParaRPr lang="en-GB" sz="4400" b="1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997450"/>
          </a:xfrm>
        </p:spPr>
        <p:txBody>
          <a:bodyPr lIns="18000" tIns="46800" rIns="18000" bIns="46800"/>
          <a:lstStyle/>
          <a:p>
            <a:pPr>
              <a:spcBef>
                <a:spcPts val="465"/>
              </a:spcBef>
            </a:pPr>
            <a:r>
              <a:rPr lang="en-GB" sz="2000" b="1"/>
              <a:t>Unbalanced DFDs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Forgetting to mention the names of the data flows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Unrepresented functions or data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External entities appearing at higher level DFDs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Trying to represent control aspects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Context diagram having more than one bubble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A bubble decomposed into too many bubbles in the next level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Terminating decomposition too early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Nouns used in naming bubbles</a:t>
            </a:r>
            <a:endParaRPr lang="en-GB" sz="2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1"/>
            <a:ext cx="7770813" cy="628632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 dirty="0"/>
              <a:t>Review of Last Lecture</a:t>
            </a:r>
            <a:endParaRPr lang="en-GB" sz="4400" b="1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28670"/>
            <a:ext cx="7770813" cy="5643602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sz="2000" b="1" dirty="0">
                <a:solidFill>
                  <a:srgbClr val="003399"/>
                </a:solidFill>
              </a:rPr>
              <a:t>The goal of structured analysis:</a:t>
            </a:r>
            <a:endParaRPr lang="en-GB" sz="2000" b="1" dirty="0">
              <a:solidFill>
                <a:srgbClr val="0033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sz="2000" b="1" dirty="0">
                <a:solidFill>
                  <a:srgbClr val="003399"/>
                </a:solidFill>
              </a:rPr>
              <a:t>perform  functional decomposition. </a:t>
            </a:r>
            <a:endParaRPr lang="en-GB" sz="2000" b="1" dirty="0">
              <a:solidFill>
                <a:srgbClr val="0033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sz="2000" b="1" dirty="0"/>
              <a:t>represent using Data Flow Diagrams (DFDs). </a:t>
            </a:r>
            <a:endParaRPr lang="en-GB" sz="2000" b="1" dirty="0"/>
          </a:p>
          <a:p>
            <a:pPr>
              <a:spcBef>
                <a:spcPts val="1000"/>
              </a:spcBef>
            </a:pPr>
            <a:endParaRPr lang="en-GB" sz="2000" b="1" dirty="0" smtClean="0"/>
          </a:p>
          <a:p>
            <a:pPr>
              <a:spcBef>
                <a:spcPts val="1000"/>
              </a:spcBef>
            </a:pPr>
            <a:r>
              <a:rPr lang="en-GB" sz="2000" b="1" dirty="0" smtClean="0"/>
              <a:t>DFDs </a:t>
            </a:r>
            <a:r>
              <a:rPr lang="en-GB" sz="2000" b="1" dirty="0"/>
              <a:t>are a hierarchical model:</a:t>
            </a:r>
            <a:endParaRPr lang="en-GB" sz="2000" b="1" dirty="0"/>
          </a:p>
          <a:p>
            <a:pPr lvl="1">
              <a:spcBef>
                <a:spcPts val="725"/>
              </a:spcBef>
            </a:pPr>
            <a:r>
              <a:rPr lang="en-GB" sz="2000" b="1" dirty="0"/>
              <a:t>We examined why any hierarchical model is easy to </a:t>
            </a:r>
            <a:r>
              <a:rPr lang="en-GB" sz="2000" b="1" dirty="0" smtClean="0"/>
              <a:t>understand</a:t>
            </a:r>
            <a:endParaRPr lang="en-GB" sz="2000" b="1" dirty="0" smtClean="0"/>
          </a:p>
          <a:p>
            <a:pPr>
              <a:spcBef>
                <a:spcPts val="640"/>
              </a:spcBef>
            </a:pPr>
            <a:endParaRPr lang="en-GB" sz="2000" b="1" dirty="0" smtClean="0"/>
          </a:p>
          <a:p>
            <a:pPr>
              <a:spcBef>
                <a:spcPts val="640"/>
              </a:spcBef>
            </a:pPr>
            <a:r>
              <a:rPr lang="en-GB" sz="2000" b="1" dirty="0" smtClean="0"/>
              <a:t>During structured analysis: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>
                <a:solidFill>
                  <a:srgbClr val="4C38E2"/>
                </a:solidFill>
              </a:rPr>
              <a:t>Functional decomposition takes place </a:t>
            </a:r>
            <a:endParaRPr lang="en-GB" sz="2000" b="1" dirty="0" smtClean="0">
              <a:solidFill>
                <a:srgbClr val="4C38E2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000" b="1" dirty="0" smtClean="0">
                <a:solidFill>
                  <a:srgbClr val="4C38E2"/>
                </a:solidFill>
              </a:rPr>
              <a:t>in addition, data decomposition takes place. </a:t>
            </a:r>
            <a:endParaRPr lang="en-GB" sz="2000" b="1" dirty="0" smtClean="0">
              <a:solidFill>
                <a:srgbClr val="4C38E2"/>
              </a:solidFill>
            </a:endParaRPr>
          </a:p>
          <a:p>
            <a:pPr>
              <a:spcBef>
                <a:spcPts val="640"/>
              </a:spcBef>
            </a:pPr>
            <a:endParaRPr lang="en-GB" sz="2000" b="1" dirty="0" smtClean="0"/>
          </a:p>
          <a:p>
            <a:pPr>
              <a:spcBef>
                <a:spcPts val="640"/>
              </a:spcBef>
            </a:pPr>
            <a:r>
              <a:rPr lang="en-GB" sz="2000" b="1" dirty="0" smtClean="0"/>
              <a:t>At the most abstract level:</a:t>
            </a:r>
            <a:endParaRPr lang="en-GB" sz="2000" b="1" dirty="0" smtClean="0"/>
          </a:p>
          <a:p>
            <a:pPr lvl="1">
              <a:spcBef>
                <a:spcPts val="550"/>
              </a:spcBef>
            </a:pPr>
            <a:r>
              <a:rPr lang="en-GB" sz="2000" b="1" dirty="0" smtClean="0">
                <a:solidFill>
                  <a:srgbClr val="003399"/>
                </a:solidFill>
              </a:rPr>
              <a:t>context diagram</a:t>
            </a:r>
            <a:endParaRPr lang="en-GB" sz="2000" b="1" dirty="0" smtClean="0">
              <a:solidFill>
                <a:srgbClr val="003399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000" b="1" dirty="0" smtClean="0">
                <a:solidFill>
                  <a:srgbClr val="003399"/>
                </a:solidFill>
              </a:rPr>
              <a:t>refined to more detailed levels.</a:t>
            </a:r>
            <a:endParaRPr lang="en-GB" sz="2000" b="1" dirty="0" smtClean="0">
              <a:solidFill>
                <a:srgbClr val="003399"/>
              </a:solidFill>
            </a:endParaRPr>
          </a:p>
          <a:p>
            <a:pPr lvl="1">
              <a:spcBef>
                <a:spcPts val="725"/>
              </a:spcBef>
            </a:pPr>
            <a:endParaRPr lang="en-GB" sz="2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Shortcomings of the DFD Model</a:t>
            </a:r>
            <a:endParaRPr lang="en-GB" b="1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478338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DFD models suffer from several shortcomings: </a:t>
            </a:r>
            <a:endParaRPr lang="en-GB" b="1"/>
          </a:p>
          <a:p>
            <a:pPr>
              <a:spcBef>
                <a:spcPts val="1000"/>
              </a:spcBef>
            </a:pPr>
            <a:r>
              <a:rPr lang="en-GB" b="1">
                <a:solidFill>
                  <a:srgbClr val="4C38E2"/>
                </a:solidFill>
              </a:rPr>
              <a:t>DFDs leave ample scope to be imprecise. </a:t>
            </a:r>
            <a:endParaRPr lang="en-GB" b="1">
              <a:solidFill>
                <a:srgbClr val="4C38E2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b="1"/>
              <a:t>In a DFD model, we infer about the function performed by a bubble from its label.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A label may not capture all  the functionality of a bubble. </a:t>
            </a:r>
            <a:endParaRPr lang="en-GB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Shortcomings of the DFD Model</a:t>
            </a:r>
            <a:endParaRPr lang="en-GB" b="1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0813" cy="4484688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For example, a bubble named </a:t>
            </a:r>
            <a:r>
              <a:rPr lang="en-GB" b="1" u="sng">
                <a:solidFill>
                  <a:srgbClr val="003399"/>
                </a:solidFill>
              </a:rPr>
              <a:t>find-book</a:t>
            </a:r>
            <a:r>
              <a:rPr lang="en-GB" b="1" u="sng">
                <a:solidFill>
                  <a:srgbClr val="FFFF00"/>
                </a:solidFill>
              </a:rPr>
              <a:t>-</a:t>
            </a:r>
            <a:r>
              <a:rPr lang="en-GB" b="1" u="sng">
                <a:solidFill>
                  <a:srgbClr val="4C38E2"/>
                </a:solidFill>
              </a:rPr>
              <a:t>position</a:t>
            </a:r>
            <a:r>
              <a:rPr lang="en-GB" b="1">
                <a:solidFill>
                  <a:srgbClr val="4C38E2"/>
                </a:solidFill>
              </a:rPr>
              <a:t> </a:t>
            </a:r>
            <a:r>
              <a:rPr lang="en-GB" b="1"/>
              <a:t>has only intuitive meaning: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003399"/>
                </a:solidFill>
              </a:rPr>
              <a:t>does not specify several things:</a:t>
            </a:r>
            <a:endParaRPr lang="en-GB" b="1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003399"/>
                </a:solidFill>
              </a:rPr>
              <a:t>what happens when some input information is missing or is incorrect. </a:t>
            </a:r>
            <a:endParaRPr lang="en-GB" b="1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003399"/>
                </a:solidFill>
              </a:rPr>
              <a:t>Does not convey anything regarding what happens when book is not found </a:t>
            </a:r>
            <a:endParaRPr lang="en-GB" b="1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003399"/>
                </a:solidFill>
              </a:rPr>
              <a:t>or what happens if there are books by different authors with the same book title.</a:t>
            </a:r>
            <a:endParaRPr lang="en-GB" b="1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Shortcomings of the DFD Model</a:t>
            </a:r>
            <a:endParaRPr lang="en-GB" b="1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>
                <a:solidFill>
                  <a:srgbClr val="003399"/>
                </a:solidFill>
              </a:rPr>
              <a:t>Control  information is not represented:</a:t>
            </a:r>
            <a:r>
              <a:rPr lang="en-GB" sz="2800" b="1">
                <a:solidFill>
                  <a:srgbClr val="FF00FF"/>
                </a:solidFill>
              </a:rPr>
              <a:t> </a:t>
            </a:r>
            <a:endParaRPr lang="en-GB" sz="2800" b="1">
              <a:solidFill>
                <a:srgbClr val="FF00FF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For instance, order in which inputs are consumed and outputs are produced  is not specified.</a:t>
            </a:r>
            <a:endParaRPr lang="en-GB" sz="2400" b="1">
              <a:solidFill>
                <a:srgbClr val="4C38E2"/>
              </a:solidFill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3924300" y="4327525"/>
            <a:ext cx="9890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562600" y="4740275"/>
            <a:ext cx="1141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3780155" y="4364990"/>
            <a:ext cx="1370013" cy="1293813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380355" y="5431790"/>
            <a:ext cx="1370013" cy="1293813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981200" y="38862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1875155" y="48221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1875155" y="52793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5257800" y="28194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4846955" y="38315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4846955" y="42887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2362200" y="2895600"/>
            <a:ext cx="20558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>
            <a:off x="2408555" y="38315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05" name="Line 17"/>
          <p:cNvSpPr>
            <a:spLocks noChangeShapeType="1"/>
          </p:cNvSpPr>
          <p:nvPr/>
        </p:nvSpPr>
        <p:spPr bwMode="auto">
          <a:xfrm>
            <a:off x="2408555" y="42887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07" name="Freeform 19"/>
          <p:cNvSpPr/>
          <p:nvPr/>
        </p:nvSpPr>
        <p:spPr bwMode="auto">
          <a:xfrm>
            <a:off x="4500245" y="5672455"/>
            <a:ext cx="912813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7" y="1058"/>
              </a:cxn>
              <a:cxn ang="0">
                <a:pos x="2540" y="1270"/>
              </a:cxn>
            </a:cxnLst>
            <a:rect l="0" t="0" r="r" b="b"/>
            <a:pathLst>
              <a:path w="2541" h="1271">
                <a:moveTo>
                  <a:pt x="0" y="0"/>
                </a:moveTo>
                <a:cubicBezTo>
                  <a:pt x="212" y="423"/>
                  <a:pt x="423" y="847"/>
                  <a:pt x="847" y="1058"/>
                </a:cubicBezTo>
                <a:cubicBezTo>
                  <a:pt x="1270" y="1270"/>
                  <a:pt x="1905" y="1270"/>
                  <a:pt x="2540" y="12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08" name="Freeform 20"/>
          <p:cNvSpPr/>
          <p:nvPr/>
        </p:nvSpPr>
        <p:spPr bwMode="auto">
          <a:xfrm>
            <a:off x="2713355" y="5279390"/>
            <a:ext cx="1293813" cy="404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1058"/>
              </a:cxn>
              <a:cxn ang="0">
                <a:pos x="3598" y="423"/>
              </a:cxn>
            </a:cxnLst>
            <a:rect l="0" t="0" r="r" b="b"/>
            <a:pathLst>
              <a:path w="3599" h="1130">
                <a:moveTo>
                  <a:pt x="0" y="0"/>
                </a:moveTo>
                <a:cubicBezTo>
                  <a:pt x="653" y="494"/>
                  <a:pt x="1305" y="988"/>
                  <a:pt x="1905" y="1058"/>
                </a:cubicBezTo>
                <a:cubicBezTo>
                  <a:pt x="2505" y="1129"/>
                  <a:pt x="3052" y="776"/>
                  <a:pt x="3598" y="423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09" name="Freeform 21"/>
          <p:cNvSpPr/>
          <p:nvPr/>
        </p:nvSpPr>
        <p:spPr bwMode="auto">
          <a:xfrm>
            <a:off x="3246755" y="4288790"/>
            <a:ext cx="6080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5" y="635"/>
              </a:cxn>
              <a:cxn ang="0">
                <a:pos x="1693" y="1058"/>
              </a:cxn>
            </a:cxnLst>
            <a:rect l="0" t="0" r="r" b="b"/>
            <a:pathLst>
              <a:path w="1694" h="1059">
                <a:moveTo>
                  <a:pt x="0" y="0"/>
                </a:moveTo>
                <a:cubicBezTo>
                  <a:pt x="176" y="229"/>
                  <a:pt x="353" y="459"/>
                  <a:pt x="635" y="635"/>
                </a:cubicBezTo>
                <a:cubicBezTo>
                  <a:pt x="917" y="811"/>
                  <a:pt x="1305" y="935"/>
                  <a:pt x="1693" y="1058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 flipH="1">
            <a:off x="5075555" y="4288790"/>
            <a:ext cx="609600" cy="381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11" name="Freeform 23"/>
          <p:cNvSpPr/>
          <p:nvPr/>
        </p:nvSpPr>
        <p:spPr bwMode="auto">
          <a:xfrm>
            <a:off x="4999355" y="5050790"/>
            <a:ext cx="1217613" cy="442913"/>
          </a:xfrm>
          <a:custGeom>
            <a:avLst/>
            <a:gdLst/>
            <a:ahLst/>
            <a:cxnLst>
              <a:cxn ang="0">
                <a:pos x="3387" y="0"/>
              </a:cxn>
              <a:cxn ang="0">
                <a:pos x="1270" y="1058"/>
              </a:cxn>
              <a:cxn ang="0">
                <a:pos x="0" y="1058"/>
              </a:cxn>
            </a:cxnLst>
            <a:rect l="0" t="0" r="r" b="b"/>
            <a:pathLst>
              <a:path w="3388" h="1236">
                <a:moveTo>
                  <a:pt x="3387" y="0"/>
                </a:moveTo>
                <a:cubicBezTo>
                  <a:pt x="2611" y="441"/>
                  <a:pt x="1834" y="882"/>
                  <a:pt x="1270" y="1058"/>
                </a:cubicBezTo>
                <a:cubicBezTo>
                  <a:pt x="706" y="1235"/>
                  <a:pt x="353" y="1147"/>
                  <a:pt x="0" y="1058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3627755" y="5812790"/>
            <a:ext cx="18272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37913" name="Freeform 25"/>
          <p:cNvSpPr/>
          <p:nvPr/>
        </p:nvSpPr>
        <p:spPr bwMode="auto">
          <a:xfrm>
            <a:off x="1951355" y="5584190"/>
            <a:ext cx="2284413" cy="379413"/>
          </a:xfrm>
          <a:custGeom>
            <a:avLst/>
            <a:gdLst/>
            <a:ahLst/>
            <a:cxnLst>
              <a:cxn ang="0">
                <a:pos x="0" y="1058"/>
              </a:cxn>
              <a:cxn ang="0">
                <a:pos x="3387" y="847"/>
              </a:cxn>
              <a:cxn ang="0">
                <a:pos x="6350" y="0"/>
              </a:cxn>
            </a:cxnLst>
            <a:rect l="0" t="0" r="r" b="b"/>
            <a:pathLst>
              <a:path w="6351" h="1059">
                <a:moveTo>
                  <a:pt x="0" y="1058"/>
                </a:moveTo>
                <a:cubicBezTo>
                  <a:pt x="1164" y="1041"/>
                  <a:pt x="2328" y="1023"/>
                  <a:pt x="3387" y="847"/>
                </a:cubicBezTo>
                <a:cubicBezTo>
                  <a:pt x="4445" y="670"/>
                  <a:pt x="5398" y="335"/>
                  <a:pt x="6350" y="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7916" name="Line 28"/>
          <p:cNvSpPr>
            <a:spLocks noChangeShapeType="1"/>
          </p:cNvSpPr>
          <p:nvPr/>
        </p:nvSpPr>
        <p:spPr bwMode="auto">
          <a:xfrm>
            <a:off x="5685155" y="45935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17" name="Line 29"/>
          <p:cNvSpPr>
            <a:spLocks noChangeShapeType="1"/>
          </p:cNvSpPr>
          <p:nvPr/>
        </p:nvSpPr>
        <p:spPr bwMode="auto">
          <a:xfrm>
            <a:off x="5685155" y="5050790"/>
            <a:ext cx="1752600" cy="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37918" name="Line 30"/>
          <p:cNvSpPr>
            <a:spLocks noChangeShapeType="1"/>
          </p:cNvSpPr>
          <p:nvPr/>
        </p:nvSpPr>
        <p:spPr bwMode="auto">
          <a:xfrm flipV="1">
            <a:off x="6294755" y="5050790"/>
            <a:ext cx="228600" cy="3810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j0297517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0" y="1371600"/>
            <a:ext cx="9144000" cy="1465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/>
              <a:t>Creating Data Flow Diagrams</a:t>
            </a:r>
            <a:endParaRPr lang="en-US" sz="3600" dirty="0"/>
          </a:p>
          <a:p>
            <a:pPr algn="ctr">
              <a:spcBef>
                <a:spcPct val="50000"/>
              </a:spcBef>
            </a:pPr>
            <a:r>
              <a:rPr lang="en-US" sz="3600" dirty="0"/>
              <a:t>Lemonade Stand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352800" y="914400"/>
            <a:ext cx="5791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Steps:</a:t>
            </a:r>
            <a:endParaRPr lang="en-US" sz="2400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429000" y="1447800"/>
            <a:ext cx="5715000" cy="42462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Create a list of activities</a:t>
            </a:r>
            <a:endParaRPr lang="en-US" altLang="ko-KR" sz="2000">
              <a:ea typeface="굴림" charset="-127"/>
            </a:endParaRPr>
          </a:p>
          <a:p>
            <a:pPr marL="914400" lvl="1" indent="-457200">
              <a:spcBef>
                <a:spcPct val="50000"/>
              </a:spcBef>
              <a:buFontTx/>
              <a:buChar char="•"/>
            </a:pPr>
            <a:r>
              <a:rPr lang="en-US" altLang="ko-KR" sz="2000">
                <a:ea typeface="굴림" charset="-127"/>
              </a:rPr>
              <a:t>Old way: no Use-Case Diagram</a:t>
            </a:r>
            <a:endParaRPr lang="en-US" altLang="ko-KR" sz="2000">
              <a:ea typeface="굴림" charset="-127"/>
            </a:endParaRPr>
          </a:p>
          <a:p>
            <a:pPr marL="914400" lvl="1" indent="-457200">
              <a:spcBef>
                <a:spcPct val="50000"/>
              </a:spcBef>
              <a:buFontTx/>
              <a:buChar char="•"/>
            </a:pPr>
            <a:r>
              <a:rPr lang="en-US" altLang="ko-KR" sz="2000">
                <a:ea typeface="굴림" charset="-127"/>
              </a:rPr>
              <a:t>New way: use Use-Case Diagram</a:t>
            </a:r>
            <a:endParaRPr lang="en-US" sz="2000"/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Construct Context Level DFD</a:t>
            </a:r>
            <a:br>
              <a:rPr lang="en-US" sz="2000"/>
            </a:br>
            <a:r>
              <a:rPr lang="en-US" sz="2000"/>
              <a:t>(identifies sources and sink)</a:t>
            </a:r>
            <a:endParaRPr lang="en-US" sz="2000"/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Construct Level 1 DFD </a:t>
            </a:r>
            <a:br>
              <a:rPr lang="en-US" sz="2000"/>
            </a:br>
            <a:r>
              <a:rPr lang="en-US" sz="2000"/>
              <a:t>(identifies manageable sub processes )</a:t>
            </a:r>
            <a:endParaRPr lang="en-US" sz="2000"/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Construct Level 2- n DFD </a:t>
            </a:r>
            <a:br>
              <a:rPr lang="en-US" sz="2000"/>
            </a:br>
            <a:r>
              <a:rPr lang="en-US" sz="2000"/>
              <a:t>(identifies actual data flows and data stores )</a:t>
            </a:r>
            <a:endParaRPr lang="en-US" sz="2000"/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2295" name="Picture 7" descr="j0297517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228600" y="1447800"/>
            <a:ext cx="3124200" cy="1311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The operations of a simple lemonade stand will be used to demonstrate the creation of dataflow diagrams.</a:t>
            </a:r>
            <a:endParaRPr 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429000" y="914400"/>
            <a:ext cx="5715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Create a list of activities</a:t>
            </a:r>
            <a:endParaRPr lang="en-US" sz="2000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3318" name="Picture 6" descr="j0297517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228600" y="1447800"/>
            <a:ext cx="3124200" cy="1006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Think through the activities that take place at a lemonade stand.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3962400" y="2514600"/>
            <a:ext cx="3581400" cy="1920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/>
              <a:t>Customer Order</a:t>
            </a:r>
            <a:endParaRPr lang="en-US" sz="2000"/>
          </a:p>
          <a:p>
            <a:r>
              <a:rPr lang="en-US" sz="2000"/>
              <a:t>Serve Product</a:t>
            </a:r>
            <a:endParaRPr lang="en-US" sz="2000"/>
          </a:p>
          <a:p>
            <a:r>
              <a:rPr lang="en-US" sz="2000"/>
              <a:t>Collect Payment</a:t>
            </a:r>
            <a:endParaRPr lang="en-US" sz="2000"/>
          </a:p>
          <a:p>
            <a:r>
              <a:rPr lang="en-US" sz="2000"/>
              <a:t>Produce Product</a:t>
            </a:r>
            <a:endParaRPr lang="en-US" sz="2000"/>
          </a:p>
          <a:p>
            <a:r>
              <a:rPr lang="en-US" sz="2000"/>
              <a:t>Store Product</a:t>
            </a:r>
            <a:endParaRPr lang="en-US" sz="2000"/>
          </a:p>
          <a:p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4341" name="Picture 5" descr="j0297517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28600" y="1447800"/>
            <a:ext cx="3124200" cy="1006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Also think of the additional activities needed to support the basic activities.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962400" y="2514600"/>
            <a:ext cx="3581400" cy="2835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/>
              <a:t>Customer Order</a:t>
            </a:r>
            <a:endParaRPr lang="en-US" sz="2000"/>
          </a:p>
          <a:p>
            <a:r>
              <a:rPr lang="en-US" sz="2000"/>
              <a:t>Serve Product</a:t>
            </a:r>
            <a:endParaRPr lang="en-US" sz="2000"/>
          </a:p>
          <a:p>
            <a:r>
              <a:rPr lang="en-US" sz="2000"/>
              <a:t>Collect Payment</a:t>
            </a:r>
            <a:endParaRPr lang="en-US" sz="2000"/>
          </a:p>
          <a:p>
            <a:r>
              <a:rPr lang="en-US" sz="2000"/>
              <a:t>Produce Product</a:t>
            </a:r>
            <a:endParaRPr lang="en-US" sz="2000"/>
          </a:p>
          <a:p>
            <a:r>
              <a:rPr lang="en-US" sz="2000"/>
              <a:t>Store Product</a:t>
            </a:r>
            <a:endParaRPr lang="en-US" sz="2000"/>
          </a:p>
          <a:p>
            <a:r>
              <a:rPr lang="en-US" sz="2000"/>
              <a:t>Order Raw Materials</a:t>
            </a:r>
            <a:endParaRPr lang="en-US" sz="2000"/>
          </a:p>
          <a:p>
            <a:r>
              <a:rPr lang="en-US" sz="2000"/>
              <a:t>Pay for Raw Materials</a:t>
            </a:r>
            <a:endParaRPr lang="en-US" sz="2000"/>
          </a:p>
          <a:p>
            <a:r>
              <a:rPr lang="en-US" sz="2000"/>
              <a:t>Pay for Labor</a:t>
            </a:r>
            <a:endParaRPr lang="en-US" sz="2000"/>
          </a:p>
          <a:p>
            <a:endParaRPr lang="en-US" sz="2000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429000" y="914400"/>
            <a:ext cx="5715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Create a list of activities</a:t>
            </a:r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5365" name="Picture 5" descr="j0297517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28600" y="1447800"/>
            <a:ext cx="3124200" cy="1006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Group these activities in some logical fashion, possibly functional areas.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962400" y="2514600"/>
            <a:ext cx="35814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/>
              <a:t>Customer Order</a:t>
            </a:r>
            <a:endParaRPr lang="en-US" sz="2000"/>
          </a:p>
          <a:p>
            <a:r>
              <a:rPr lang="en-US" sz="2000"/>
              <a:t>Serve Product</a:t>
            </a:r>
            <a:endParaRPr lang="en-US" sz="2000"/>
          </a:p>
          <a:p>
            <a:r>
              <a:rPr lang="en-US" sz="2000"/>
              <a:t>Collect Payment</a:t>
            </a:r>
            <a:endParaRPr lang="en-US" sz="2000"/>
          </a:p>
          <a:p>
            <a:endParaRPr lang="en-US" sz="2000"/>
          </a:p>
          <a:p>
            <a:r>
              <a:rPr lang="en-US" sz="2000"/>
              <a:t>Produce Product</a:t>
            </a:r>
            <a:endParaRPr lang="en-US" sz="2000"/>
          </a:p>
          <a:p>
            <a:r>
              <a:rPr lang="en-US" sz="2000"/>
              <a:t>Store Product</a:t>
            </a:r>
            <a:endParaRPr lang="en-US" sz="2000"/>
          </a:p>
          <a:p>
            <a:endParaRPr lang="en-US" sz="2000"/>
          </a:p>
          <a:p>
            <a:r>
              <a:rPr lang="en-US" sz="2000"/>
              <a:t>Order Raw Materials</a:t>
            </a:r>
            <a:endParaRPr lang="en-US" sz="2000"/>
          </a:p>
          <a:p>
            <a:r>
              <a:rPr lang="en-US" sz="2000"/>
              <a:t>Pay for Raw Materials</a:t>
            </a:r>
            <a:endParaRPr lang="en-US" sz="2000"/>
          </a:p>
          <a:p>
            <a:endParaRPr lang="en-US" sz="2000"/>
          </a:p>
          <a:p>
            <a:r>
              <a:rPr lang="en-US" sz="2000"/>
              <a:t>Pay for Labor</a:t>
            </a:r>
            <a:endParaRPr lang="en-US" sz="2000"/>
          </a:p>
          <a:p>
            <a:endParaRPr lang="en-US" sz="2000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429000" y="914400"/>
            <a:ext cx="5715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000"/>
              <a:t>Create a list of activities</a:t>
            </a:r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5791200" y="2514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0.0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Lemonade System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6389" name="Rectangle 5"/>
          <p:cNvSpPr>
            <a:spLocks noChangeAspect="1" noChangeArrowheads="1"/>
          </p:cNvSpPr>
          <p:nvPr/>
        </p:nvSpPr>
        <p:spPr bwMode="auto">
          <a:xfrm>
            <a:off x="7924800" y="25146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EMPLOYEE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6390" name="Rectangle 6"/>
          <p:cNvSpPr>
            <a:spLocks noChangeAspect="1" noChangeArrowheads="1"/>
          </p:cNvSpPr>
          <p:nvPr/>
        </p:nvSpPr>
        <p:spPr bwMode="auto">
          <a:xfrm>
            <a:off x="3581400" y="25146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CUSTOMER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6391" name="AutoShape 7"/>
          <p:cNvCxnSpPr>
            <a:cxnSpLocks noChangeShapeType="1"/>
          </p:cNvCxnSpPr>
          <p:nvPr/>
        </p:nvCxnSpPr>
        <p:spPr bwMode="auto">
          <a:xfrm>
            <a:off x="6629400" y="3238500"/>
            <a:ext cx="12001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477000" y="30099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Pay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6393" name="AutoShape 9"/>
          <p:cNvCxnSpPr>
            <a:cxnSpLocks noChangeShapeType="1"/>
          </p:cNvCxnSpPr>
          <p:nvPr/>
        </p:nvCxnSpPr>
        <p:spPr bwMode="auto">
          <a:xfrm>
            <a:off x="4505325" y="3276600"/>
            <a:ext cx="12763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lg" len="sm"/>
            <a:tailEnd type="stealth" w="lg" len="sm"/>
          </a:ln>
          <a:effectLst/>
        </p:spPr>
      </p:cxn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4343400" y="32385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6395" name="AutoShape 11"/>
          <p:cNvCxnSpPr>
            <a:cxnSpLocks noChangeShapeType="1"/>
          </p:cNvCxnSpPr>
          <p:nvPr/>
        </p:nvCxnSpPr>
        <p:spPr bwMode="auto">
          <a:xfrm>
            <a:off x="4505325" y="2628900"/>
            <a:ext cx="12763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4343400" y="25908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276600" y="1828800"/>
            <a:ext cx="5867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Context Level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6399" name="Picture 15" descr="j0297517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228600" y="1447800"/>
            <a:ext cx="3124200" cy="1006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context level diagram identifying the sources and sinks (users).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>
                <a:solidFill>
                  <a:srgbClr val="339933"/>
                </a:solidFill>
              </a:rPr>
              <a:t>Customer Order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Serve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Collect Payment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Produce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Store Product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Order Raw Materials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Raw Materials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Labor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6402" name="Rectangle 18"/>
          <p:cNvSpPr>
            <a:spLocks noChangeAspect="1" noChangeArrowheads="1"/>
          </p:cNvSpPr>
          <p:nvPr/>
        </p:nvSpPr>
        <p:spPr bwMode="auto">
          <a:xfrm>
            <a:off x="5791200" y="42672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VENDOR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6403" name="AutoShape 19"/>
          <p:cNvCxnSpPr>
            <a:cxnSpLocks noChangeShapeType="1"/>
          </p:cNvCxnSpPr>
          <p:nvPr/>
        </p:nvCxnSpPr>
        <p:spPr bwMode="auto">
          <a:xfrm>
            <a:off x="6019800" y="3362325"/>
            <a:ext cx="0" cy="819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6404" name="AutoShape 20"/>
          <p:cNvCxnSpPr>
            <a:cxnSpLocks noChangeShapeType="1"/>
            <a:stCxn id="16388" idx="4"/>
            <a:endCxn id="16402" idx="0"/>
          </p:cNvCxnSpPr>
          <p:nvPr/>
        </p:nvCxnSpPr>
        <p:spPr bwMode="auto">
          <a:xfrm>
            <a:off x="6248400" y="3438525"/>
            <a:ext cx="0" cy="819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429125" y="37338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6477000" y="38862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Purchase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6562725" y="27940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Production Schedule 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6408" name="AutoShape 24"/>
          <p:cNvCxnSpPr>
            <a:cxnSpLocks noChangeShapeType="1"/>
          </p:cNvCxnSpPr>
          <p:nvPr/>
        </p:nvCxnSpPr>
        <p:spPr bwMode="auto">
          <a:xfrm>
            <a:off x="6705600" y="2832100"/>
            <a:ext cx="12001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cxnSp>
        <p:nvCxnSpPr>
          <p:cNvPr id="16409" name="AutoShape 25"/>
          <p:cNvCxnSpPr>
            <a:cxnSpLocks noChangeShapeType="1"/>
          </p:cNvCxnSpPr>
          <p:nvPr/>
        </p:nvCxnSpPr>
        <p:spPr bwMode="auto">
          <a:xfrm>
            <a:off x="6477000" y="3352800"/>
            <a:ext cx="0" cy="819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4691063" y="35052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Received Goods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6553200" y="33147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Time Worked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6412" name="AutoShape 28"/>
          <p:cNvCxnSpPr>
            <a:cxnSpLocks noChangeShapeType="1"/>
          </p:cNvCxnSpPr>
          <p:nvPr/>
        </p:nvCxnSpPr>
        <p:spPr bwMode="auto">
          <a:xfrm>
            <a:off x="6696075" y="3352800"/>
            <a:ext cx="12001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cxnSp>
        <p:nvCxnSpPr>
          <p:cNvPr id="16413" name="AutoShape 29"/>
          <p:cNvCxnSpPr>
            <a:cxnSpLocks noChangeShapeType="1"/>
          </p:cNvCxnSpPr>
          <p:nvPr/>
        </p:nvCxnSpPr>
        <p:spPr bwMode="auto">
          <a:xfrm>
            <a:off x="6629400" y="2679700"/>
            <a:ext cx="12001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6414" name="Text Box 30"/>
          <p:cNvSpPr txBox="1">
            <a:spLocks noChangeArrowheads="1"/>
          </p:cNvSpPr>
          <p:nvPr/>
        </p:nvSpPr>
        <p:spPr bwMode="auto">
          <a:xfrm>
            <a:off x="6477000" y="24511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Sales Forecast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6415" name="Text Box 31"/>
          <p:cNvSpPr txBox="1">
            <a:spLocks noChangeArrowheads="1"/>
          </p:cNvSpPr>
          <p:nvPr/>
        </p:nvSpPr>
        <p:spPr bwMode="auto">
          <a:xfrm>
            <a:off x="3429000" y="914400"/>
            <a:ext cx="5715000" cy="70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sz="2000"/>
              <a:t>Construct Context Level DFD</a:t>
            </a:r>
            <a:br>
              <a:rPr lang="en-US" sz="2000"/>
            </a:br>
            <a:r>
              <a:rPr lang="en-US" sz="2000"/>
              <a:t>(identifies sources and sink)</a:t>
            </a:r>
            <a:endParaRPr lang="en-US" sz="2000"/>
          </a:p>
        </p:txBody>
      </p:sp>
      <p:cxnSp>
        <p:nvCxnSpPr>
          <p:cNvPr id="16416" name="AutoShape 32"/>
          <p:cNvCxnSpPr>
            <a:cxnSpLocks noChangeShapeType="1"/>
            <a:stCxn id="16388" idx="2"/>
            <a:endCxn id="16390" idx="3"/>
          </p:cNvCxnSpPr>
          <p:nvPr/>
        </p:nvCxnSpPr>
        <p:spPr bwMode="auto">
          <a:xfrm flipH="1">
            <a:off x="4505325" y="2971800"/>
            <a:ext cx="12763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6417" name="Text Box 33"/>
          <p:cNvSpPr txBox="1">
            <a:spLocks noChangeArrowheads="1"/>
          </p:cNvSpPr>
          <p:nvPr/>
        </p:nvSpPr>
        <p:spPr bwMode="auto">
          <a:xfrm>
            <a:off x="4343400" y="29718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 Served</a:t>
            </a:r>
            <a:endParaRPr lang="en-US" sz="140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276600" y="1752600"/>
            <a:ext cx="58674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1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7414" name="Picture 6" descr="j0297517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228600" y="1447800"/>
            <a:ext cx="31242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level 1 diagram identifying the logical subsystems that may exist.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>
                <a:solidFill>
                  <a:srgbClr val="339933"/>
                </a:solidFill>
              </a:rPr>
              <a:t>Customer Order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Serve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Collect Payment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Produce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Store Product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Order Raw Materials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Raw Materials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Labor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429000" y="641350"/>
            <a:ext cx="5715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3"/>
            </a:pPr>
            <a:r>
              <a:rPr lang="en-US" sz="2000"/>
              <a:t>Construct Level 1 DFD </a:t>
            </a:r>
            <a:br>
              <a:rPr lang="en-US" sz="2000"/>
            </a:br>
            <a:r>
              <a:rPr lang="en-US" sz="2000"/>
              <a:t>(identifies manageable sub processes )</a:t>
            </a:r>
            <a:endParaRPr lang="en-US" sz="2000"/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5781675" y="34671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Production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7419" name="AutoShape 11"/>
          <p:cNvCxnSpPr>
            <a:cxnSpLocks noChangeShapeType="1"/>
            <a:endCxn id="17423" idx="3"/>
          </p:cNvCxnSpPr>
          <p:nvPr/>
        </p:nvCxnSpPr>
        <p:spPr bwMode="auto">
          <a:xfrm flipV="1">
            <a:off x="4495800" y="3000375"/>
            <a:ext cx="1419225" cy="92392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20" name="Rectangle 12"/>
          <p:cNvSpPr>
            <a:spLocks noChangeAspect="1" noChangeArrowheads="1"/>
          </p:cNvSpPr>
          <p:nvPr/>
        </p:nvSpPr>
        <p:spPr bwMode="auto">
          <a:xfrm>
            <a:off x="7915275" y="34671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EMPLOYEE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7421" name="AutoShape 13"/>
          <p:cNvCxnSpPr>
            <a:cxnSpLocks noChangeShapeType="1"/>
            <a:stCxn id="17420" idx="1"/>
            <a:endCxn id="17418" idx="6"/>
          </p:cNvCxnSpPr>
          <p:nvPr/>
        </p:nvCxnSpPr>
        <p:spPr bwMode="auto">
          <a:xfrm flipH="1">
            <a:off x="6705600" y="3924300"/>
            <a:ext cx="120015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6705600" y="3810000"/>
            <a:ext cx="1066800" cy="241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Production</a:t>
            </a:r>
            <a:br>
              <a:rPr lang="en-US" sz="1400">
                <a:latin typeface="Arial Narrow" panose="020B0606020202030204" pitchFamily="34" charset="0"/>
              </a:rPr>
            </a:br>
            <a:r>
              <a:rPr lang="en-US" sz="1400">
                <a:latin typeface="Arial Narrow" panose="020B0606020202030204" pitchFamily="34" charset="0"/>
              </a:rPr>
              <a:t> Schedule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5781675" y="22098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Sale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5781675" y="4572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0" rIns="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Procure-ment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7425" name="AutoShape 17"/>
          <p:cNvCxnSpPr>
            <a:cxnSpLocks noChangeShapeType="1"/>
            <a:stCxn id="17453" idx="6"/>
            <a:endCxn id="17423" idx="2"/>
          </p:cNvCxnSpPr>
          <p:nvPr/>
        </p:nvCxnSpPr>
        <p:spPr bwMode="auto">
          <a:xfrm flipV="1">
            <a:off x="4495800" y="2667000"/>
            <a:ext cx="1276350" cy="9525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7426" name="AutoShape 18"/>
          <p:cNvCxnSpPr>
            <a:cxnSpLocks noChangeShapeType="1"/>
            <a:stCxn id="17423" idx="6"/>
            <a:endCxn id="17455" idx="2"/>
          </p:cNvCxnSpPr>
          <p:nvPr/>
        </p:nvCxnSpPr>
        <p:spPr bwMode="auto">
          <a:xfrm>
            <a:off x="6705600" y="2667000"/>
            <a:ext cx="1168400" cy="9525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7427" name="AutoShape 19"/>
          <p:cNvCxnSpPr>
            <a:cxnSpLocks noChangeShapeType="1"/>
            <a:stCxn id="17423" idx="4"/>
            <a:endCxn id="17418" idx="0"/>
          </p:cNvCxnSpPr>
          <p:nvPr/>
        </p:nvCxnSpPr>
        <p:spPr bwMode="auto">
          <a:xfrm>
            <a:off x="6238875" y="3133725"/>
            <a:ext cx="0" cy="3238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7096125" y="28194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Sales Forecast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5457825" y="31623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 Ordered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7430" name="AutoShape 22"/>
          <p:cNvCxnSpPr>
            <a:cxnSpLocks noChangeShapeType="1"/>
            <a:stCxn id="17454" idx="2"/>
            <a:endCxn id="17424" idx="6"/>
          </p:cNvCxnSpPr>
          <p:nvPr/>
        </p:nvCxnSpPr>
        <p:spPr bwMode="auto">
          <a:xfrm flipH="1">
            <a:off x="6705600" y="4229100"/>
            <a:ext cx="1219200" cy="8001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31" name="Rectangle 23"/>
          <p:cNvSpPr>
            <a:spLocks noChangeAspect="1" noChangeArrowheads="1"/>
          </p:cNvSpPr>
          <p:nvPr/>
        </p:nvSpPr>
        <p:spPr bwMode="auto">
          <a:xfrm>
            <a:off x="3581400" y="34671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CUSTOMER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7432" name="AutoShape 24"/>
          <p:cNvCxnSpPr>
            <a:cxnSpLocks noChangeShapeType="1"/>
            <a:stCxn id="17450" idx="7"/>
            <a:endCxn id="17420" idx="2"/>
          </p:cNvCxnSpPr>
          <p:nvPr/>
        </p:nvCxnSpPr>
        <p:spPr bwMode="auto">
          <a:xfrm flipV="1">
            <a:off x="6572250" y="4391025"/>
            <a:ext cx="1800225" cy="15240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5876925" y="54864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Pay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7434" name="AutoShape 26"/>
          <p:cNvCxnSpPr>
            <a:cxnSpLocks noChangeShapeType="1"/>
            <a:stCxn id="17424" idx="0"/>
            <a:endCxn id="17418" idx="4"/>
          </p:cNvCxnSpPr>
          <p:nvPr/>
        </p:nvCxnSpPr>
        <p:spPr bwMode="auto">
          <a:xfrm flipV="1">
            <a:off x="6238875" y="4391025"/>
            <a:ext cx="0" cy="1714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lg" len="sm"/>
            <a:tailEnd type="stealth" w="lg" len="sm"/>
          </a:ln>
          <a:effectLst/>
        </p:spPr>
      </p:cxnSp>
      <p:sp>
        <p:nvSpPr>
          <p:cNvPr id="17435" name="Text Box 27"/>
          <p:cNvSpPr txBox="1">
            <a:spLocks noChangeArrowheads="1"/>
          </p:cNvSpPr>
          <p:nvPr/>
        </p:nvSpPr>
        <p:spPr bwMode="auto">
          <a:xfrm>
            <a:off x="5105400" y="34290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36" name="Text Box 28"/>
          <p:cNvSpPr txBox="1">
            <a:spLocks noChangeArrowheads="1"/>
          </p:cNvSpPr>
          <p:nvPr/>
        </p:nvSpPr>
        <p:spPr bwMode="auto">
          <a:xfrm>
            <a:off x="3733800" y="28575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Customer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37" name="Rectangle 29"/>
          <p:cNvSpPr>
            <a:spLocks noChangeAspect="1" noChangeArrowheads="1"/>
          </p:cNvSpPr>
          <p:nvPr/>
        </p:nvSpPr>
        <p:spPr bwMode="auto">
          <a:xfrm>
            <a:off x="3581400" y="4572000"/>
            <a:ext cx="914400" cy="914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</a:ln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VENDOR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7438" name="AutoShape 30"/>
          <p:cNvCxnSpPr>
            <a:cxnSpLocks noChangeShapeType="1"/>
            <a:stCxn id="17424" idx="3"/>
            <a:endCxn id="17452" idx="6"/>
          </p:cNvCxnSpPr>
          <p:nvPr/>
        </p:nvCxnSpPr>
        <p:spPr bwMode="auto">
          <a:xfrm flipH="1" flipV="1">
            <a:off x="4495800" y="5359400"/>
            <a:ext cx="1419225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7439" name="AutoShape 31"/>
          <p:cNvCxnSpPr>
            <a:cxnSpLocks noChangeShapeType="1"/>
            <a:stCxn id="17424" idx="1"/>
            <a:endCxn id="17451" idx="6"/>
          </p:cNvCxnSpPr>
          <p:nvPr/>
        </p:nvCxnSpPr>
        <p:spPr bwMode="auto">
          <a:xfrm flipH="1">
            <a:off x="4495800" y="4695825"/>
            <a:ext cx="1419225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sp>
        <p:nvSpPr>
          <p:cNvPr id="17440" name="Text Box 32"/>
          <p:cNvSpPr txBox="1">
            <a:spLocks noChangeArrowheads="1"/>
          </p:cNvSpPr>
          <p:nvPr/>
        </p:nvSpPr>
        <p:spPr bwMode="auto">
          <a:xfrm>
            <a:off x="4657725" y="53340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4191000" y="49911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Purchase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42" name="Text Box 34"/>
          <p:cNvSpPr txBox="1">
            <a:spLocks noChangeArrowheads="1"/>
          </p:cNvSpPr>
          <p:nvPr/>
        </p:nvSpPr>
        <p:spPr bwMode="auto">
          <a:xfrm>
            <a:off x="6248400" y="49911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Order</a:t>
            </a:r>
            <a:br>
              <a:rPr lang="en-US" sz="1400">
                <a:latin typeface="Arial Narrow" panose="020B0606020202030204" pitchFamily="34" charset="0"/>
              </a:rPr>
            </a:br>
            <a:r>
              <a:rPr lang="en-US" sz="1400">
                <a:latin typeface="Arial Narrow" panose="020B0606020202030204" pitchFamily="34" charset="0"/>
              </a:rPr>
              <a:t>   Decisions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7443" name="AutoShape 35"/>
          <p:cNvCxnSpPr>
            <a:cxnSpLocks noChangeShapeType="1"/>
            <a:stCxn id="17424" idx="2"/>
            <a:endCxn id="17437" idx="3"/>
          </p:cNvCxnSpPr>
          <p:nvPr/>
        </p:nvCxnSpPr>
        <p:spPr bwMode="auto">
          <a:xfrm flipH="1">
            <a:off x="4505325" y="5029200"/>
            <a:ext cx="1266825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44" name="Text Box 36"/>
          <p:cNvSpPr txBox="1">
            <a:spLocks noChangeArrowheads="1"/>
          </p:cNvSpPr>
          <p:nvPr/>
        </p:nvSpPr>
        <p:spPr bwMode="auto">
          <a:xfrm>
            <a:off x="4495800" y="44323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Received Goods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45" name="Text Box 37"/>
          <p:cNvSpPr txBox="1">
            <a:spLocks noChangeArrowheads="1"/>
          </p:cNvSpPr>
          <p:nvPr/>
        </p:nvSpPr>
        <p:spPr bwMode="auto">
          <a:xfrm>
            <a:off x="7324725" y="55626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Time Worked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7446" name="AutoShape 38"/>
          <p:cNvCxnSpPr>
            <a:cxnSpLocks noChangeShapeType="1"/>
            <a:stCxn id="17450" idx="6"/>
            <a:endCxn id="17456" idx="5"/>
          </p:cNvCxnSpPr>
          <p:nvPr/>
        </p:nvCxnSpPr>
        <p:spPr bwMode="auto">
          <a:xfrm flipV="1">
            <a:off x="6715125" y="4335463"/>
            <a:ext cx="2014538" cy="191293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cxnSp>
        <p:nvCxnSpPr>
          <p:cNvPr id="17447" name="AutoShape 39"/>
          <p:cNvCxnSpPr>
            <a:cxnSpLocks noChangeShapeType="1"/>
            <a:stCxn id="17418" idx="2"/>
            <a:endCxn id="17431" idx="3"/>
          </p:cNvCxnSpPr>
          <p:nvPr/>
        </p:nvCxnSpPr>
        <p:spPr bwMode="auto">
          <a:xfrm flipH="1">
            <a:off x="4505325" y="3924300"/>
            <a:ext cx="1266825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7448" name="Text Box 40"/>
          <p:cNvSpPr txBox="1">
            <a:spLocks noChangeArrowheads="1"/>
          </p:cNvSpPr>
          <p:nvPr/>
        </p:nvSpPr>
        <p:spPr bwMode="auto">
          <a:xfrm>
            <a:off x="6308725" y="43561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Inventory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49" name="Text Box 41"/>
          <p:cNvSpPr txBox="1">
            <a:spLocks noChangeArrowheads="1"/>
          </p:cNvSpPr>
          <p:nvPr/>
        </p:nvSpPr>
        <p:spPr bwMode="auto">
          <a:xfrm>
            <a:off x="4419600" y="39624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 Served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7450" name="Oval 42"/>
          <p:cNvSpPr>
            <a:spLocks noChangeArrowheads="1"/>
          </p:cNvSpPr>
          <p:nvPr/>
        </p:nvSpPr>
        <p:spPr bwMode="auto">
          <a:xfrm>
            <a:off x="5791200" y="57912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0" rIns="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Payroll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7451" name="Oval 43"/>
          <p:cNvSpPr>
            <a:spLocks noChangeArrowheads="1"/>
          </p:cNvSpPr>
          <p:nvPr/>
        </p:nvSpPr>
        <p:spPr bwMode="auto">
          <a:xfrm>
            <a:off x="4267200" y="45847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452" name="Oval 44"/>
          <p:cNvSpPr>
            <a:spLocks noChangeArrowheads="1"/>
          </p:cNvSpPr>
          <p:nvPr/>
        </p:nvSpPr>
        <p:spPr bwMode="auto">
          <a:xfrm>
            <a:off x="4267200" y="52451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453" name="Oval 45"/>
          <p:cNvSpPr>
            <a:spLocks noChangeArrowheads="1"/>
          </p:cNvSpPr>
          <p:nvPr/>
        </p:nvSpPr>
        <p:spPr bwMode="auto">
          <a:xfrm>
            <a:off x="4267200" y="3505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454" name="Oval 46"/>
          <p:cNvSpPr>
            <a:spLocks noChangeArrowheads="1"/>
          </p:cNvSpPr>
          <p:nvPr/>
        </p:nvSpPr>
        <p:spPr bwMode="auto">
          <a:xfrm>
            <a:off x="7924800" y="41148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455" name="Oval 47"/>
          <p:cNvSpPr>
            <a:spLocks noChangeArrowheads="1"/>
          </p:cNvSpPr>
          <p:nvPr/>
        </p:nvSpPr>
        <p:spPr bwMode="auto">
          <a:xfrm>
            <a:off x="7874000" y="3505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456" name="Oval 48"/>
          <p:cNvSpPr>
            <a:spLocks noChangeArrowheads="1"/>
          </p:cNvSpPr>
          <p:nvPr/>
        </p:nvSpPr>
        <p:spPr bwMode="auto">
          <a:xfrm>
            <a:off x="8534400" y="4140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557194"/>
          </a:xfrm>
        </p:spPr>
        <p:txBody>
          <a:bodyPr/>
          <a:lstStyle/>
          <a:p>
            <a:r>
              <a:rPr lang="en-IN" dirty="0" smtClean="0"/>
              <a:t>DFD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178800" cy="5643602"/>
          </a:xfrm>
        </p:spPr>
        <p:txBody>
          <a:bodyPr/>
          <a:lstStyle/>
          <a:p>
            <a:pPr algn="just"/>
            <a:r>
              <a:rPr lang="en-IN" sz="2400" dirty="0" smtClean="0"/>
              <a:t>Data flow diagram is graphical representation of flow of data in an information system. </a:t>
            </a:r>
            <a:endParaRPr lang="en-IN" sz="2400" dirty="0" smtClean="0"/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It is capable of depicting incoming data flow, outgoing data flow and stored data. </a:t>
            </a:r>
            <a:endParaRPr lang="en-IN" sz="2400" dirty="0" smtClean="0"/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The DFD does not mention anything about how data flows through the system.</a:t>
            </a:r>
            <a:endParaRPr lang="en-IN" sz="2400" dirty="0" smtClean="0"/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Difference between DFD and Flowchart. </a:t>
            </a:r>
            <a:endParaRPr lang="en-IN" sz="2400" dirty="0" smtClean="0"/>
          </a:p>
          <a:p>
            <a:pPr lvl="1" algn="just"/>
            <a:r>
              <a:rPr lang="en-IN" sz="2000" dirty="0" smtClean="0"/>
              <a:t>The flowchart depicts flow of control in program modules. </a:t>
            </a:r>
            <a:endParaRPr lang="en-IN" sz="2000" dirty="0" smtClean="0"/>
          </a:p>
          <a:p>
            <a:pPr lvl="1" algn="just"/>
            <a:endParaRPr lang="en-IN" sz="2000" dirty="0" smtClean="0"/>
          </a:p>
          <a:p>
            <a:pPr lvl="1" algn="just"/>
            <a:r>
              <a:rPr lang="en-IN" sz="2000" dirty="0" smtClean="0"/>
              <a:t>DFDs depict flow of data in the system at various levels. DFD does not contain any control or branch elements.</a:t>
            </a:r>
            <a:endParaRPr lang="en-IN" sz="2000" dirty="0" smtClean="0"/>
          </a:p>
          <a:p>
            <a:pPr algn="just"/>
            <a:endParaRPr lang="en-IN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j0198656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6934200" y="4495800"/>
            <a:ext cx="2093913" cy="2306638"/>
          </a:xfrm>
          <a:prstGeom prst="rect">
            <a:avLst/>
          </a:prstGeom>
          <a:noFill/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3276600" y="1752600"/>
            <a:ext cx="58674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2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8439" name="Picture 7" descr="j0297517"/>
          <p:cNvPicPr>
            <a:picLocks noChangeAspect="1" noChangeArrowheads="1"/>
          </p:cNvPicPr>
          <p:nvPr/>
        </p:nvPicPr>
        <p:blipFill>
          <a:blip r:embed="rId2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8600" y="1447800"/>
            <a:ext cx="312420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level 2 decomposing the processes in level 1 and identifying data stores.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420110" y="812165"/>
            <a:ext cx="5715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Construct Level 2- n DFD </a:t>
            </a:r>
            <a:br>
              <a:rPr lang="en-US" sz="2000"/>
            </a:br>
            <a:r>
              <a:rPr lang="en-US" sz="2000"/>
              <a:t>(identifies actual data flows and data stores )</a:t>
            </a:r>
            <a:endParaRPr lang="en-US" sz="2000"/>
          </a:p>
        </p:txBody>
      </p:sp>
      <p:cxnSp>
        <p:nvCxnSpPr>
          <p:cNvPr id="18442" name="AutoShape 10"/>
          <p:cNvCxnSpPr>
            <a:cxnSpLocks noChangeShapeType="1"/>
            <a:stCxn id="18461" idx="3"/>
            <a:endCxn id="18443" idx="3"/>
          </p:cNvCxnSpPr>
          <p:nvPr/>
        </p:nvCxnSpPr>
        <p:spPr bwMode="auto">
          <a:xfrm flipV="1">
            <a:off x="6553200" y="4371975"/>
            <a:ext cx="361950" cy="579438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6781800" y="3581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Produce Sales Forecast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8444" name="AutoShape 12"/>
          <p:cNvCxnSpPr>
            <a:cxnSpLocks noChangeShapeType="1"/>
            <a:stCxn id="18443" idx="6"/>
            <a:endCxn id="18446" idx="0"/>
          </p:cNvCxnSpPr>
          <p:nvPr/>
        </p:nvCxnSpPr>
        <p:spPr bwMode="auto">
          <a:xfrm>
            <a:off x="7705725" y="4038600"/>
            <a:ext cx="642938" cy="2286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8445" name="AutoShape 13"/>
          <p:cNvCxnSpPr>
            <a:cxnSpLocks noChangeShapeType="1"/>
            <a:stCxn id="18457" idx="3"/>
            <a:endCxn id="18443" idx="1"/>
          </p:cNvCxnSpPr>
          <p:nvPr/>
        </p:nvCxnSpPr>
        <p:spPr bwMode="auto">
          <a:xfrm>
            <a:off x="6553200" y="3046413"/>
            <a:ext cx="361950" cy="65881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7553325" y="42672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Sales Forecast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2857500" y="42291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4267200" y="3505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8449" name="Oval 17"/>
          <p:cNvSpPr>
            <a:spLocks noChangeArrowheads="1"/>
          </p:cNvSpPr>
          <p:nvPr/>
        </p:nvSpPr>
        <p:spPr bwMode="auto">
          <a:xfrm>
            <a:off x="7874000" y="3505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8534400" y="4140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 b="1"/>
              <a:t>Customer Order</a:t>
            </a:r>
            <a:endParaRPr lang="en-US" sz="2000" b="1"/>
          </a:p>
          <a:p>
            <a:r>
              <a:rPr lang="en-US" sz="2000">
                <a:solidFill>
                  <a:srgbClr val="339933"/>
                </a:solidFill>
              </a:rPr>
              <a:t>Serve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 b="1"/>
              <a:t>Collect Payment</a:t>
            </a:r>
            <a:endParaRPr lang="en-US" sz="2000" b="1"/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Produce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Store Product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Order Raw Materials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Raw Materials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Labor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4267200" y="3048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Record Order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8453" name="AutoShape 21"/>
          <p:cNvCxnSpPr>
            <a:cxnSpLocks noChangeShapeType="1"/>
            <a:stCxn id="18452" idx="6"/>
            <a:endCxn id="18457" idx="1"/>
          </p:cNvCxnSpPr>
          <p:nvPr/>
        </p:nvCxnSpPr>
        <p:spPr bwMode="auto">
          <a:xfrm flipV="1">
            <a:off x="5191125" y="3046413"/>
            <a:ext cx="447675" cy="45878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8454" name="AutoShape 22"/>
          <p:cNvCxnSpPr>
            <a:cxnSpLocks noChangeShapeType="1"/>
            <a:stCxn id="18447" idx="2"/>
            <a:endCxn id="18460" idx="2"/>
          </p:cNvCxnSpPr>
          <p:nvPr/>
        </p:nvCxnSpPr>
        <p:spPr bwMode="auto">
          <a:xfrm rot="16200000" flipH="1">
            <a:off x="3726657" y="4421981"/>
            <a:ext cx="457200" cy="604837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3200400" y="25908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Customer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8457" name="Rectangle 25" descr="DataStore"/>
          <p:cNvSpPr>
            <a:spLocks noChangeArrowheads="1"/>
          </p:cNvSpPr>
          <p:nvPr/>
        </p:nvSpPr>
        <p:spPr bwMode="auto">
          <a:xfrm>
            <a:off x="5638800" y="2895600"/>
            <a:ext cx="914400" cy="3016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ORDER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8458" name="AutoShape 26"/>
          <p:cNvCxnSpPr>
            <a:cxnSpLocks noChangeShapeType="1"/>
            <a:stCxn id="18457" idx="2"/>
            <a:endCxn id="18460" idx="7"/>
          </p:cNvCxnSpPr>
          <p:nvPr/>
        </p:nvCxnSpPr>
        <p:spPr bwMode="auto">
          <a:xfrm flipH="1">
            <a:off x="5048250" y="3197225"/>
            <a:ext cx="1047750" cy="14224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8459" name="AutoShape 27"/>
          <p:cNvCxnSpPr>
            <a:cxnSpLocks noChangeShapeType="1"/>
            <a:stCxn id="18455" idx="2"/>
            <a:endCxn id="18452" idx="2"/>
          </p:cNvCxnSpPr>
          <p:nvPr/>
        </p:nvCxnSpPr>
        <p:spPr bwMode="auto">
          <a:xfrm rot="16200000" flipH="1">
            <a:off x="3802857" y="3050381"/>
            <a:ext cx="647700" cy="261937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4267200" y="44958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Receive Payment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8461" name="Rectangle 29" descr="DataStore"/>
          <p:cNvSpPr>
            <a:spLocks noChangeArrowheads="1"/>
          </p:cNvSpPr>
          <p:nvPr/>
        </p:nvSpPr>
        <p:spPr bwMode="auto">
          <a:xfrm>
            <a:off x="5638800" y="4800600"/>
            <a:ext cx="914400" cy="3016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PAYMENT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8462" name="AutoShape 30"/>
          <p:cNvCxnSpPr>
            <a:cxnSpLocks noChangeShapeType="1"/>
            <a:stCxn id="18460" idx="6"/>
            <a:endCxn id="18461" idx="1"/>
          </p:cNvCxnSpPr>
          <p:nvPr/>
        </p:nvCxnSpPr>
        <p:spPr bwMode="auto">
          <a:xfrm flipV="1">
            <a:off x="5191125" y="4951413"/>
            <a:ext cx="447675" cy="158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5486400" y="3962400"/>
            <a:ext cx="12954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Severed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8464" name="Text Box 32"/>
          <p:cNvSpPr txBox="1">
            <a:spLocks noChangeArrowheads="1"/>
          </p:cNvSpPr>
          <p:nvPr/>
        </p:nvSpPr>
        <p:spPr bwMode="auto">
          <a:xfrm>
            <a:off x="7010400" y="28194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Request for Forecast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8465" name="AutoShape 33"/>
          <p:cNvCxnSpPr>
            <a:cxnSpLocks noChangeShapeType="1"/>
            <a:stCxn id="18464" idx="2"/>
            <a:endCxn id="18443" idx="0"/>
          </p:cNvCxnSpPr>
          <p:nvPr/>
        </p:nvCxnSpPr>
        <p:spPr bwMode="auto">
          <a:xfrm rot="5400000">
            <a:off x="7279481" y="3045619"/>
            <a:ext cx="485775" cy="566738"/>
          </a:xfrm>
          <a:prstGeom prst="curvedConnector3">
            <a:avLst>
              <a:gd name="adj1" fmla="val 50981"/>
            </a:avLst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8466" name="Rectangle 34" descr="DataStore"/>
          <p:cNvSpPr>
            <a:spLocks noChangeArrowheads="1"/>
          </p:cNvSpPr>
          <p:nvPr/>
        </p:nvSpPr>
        <p:spPr bwMode="auto">
          <a:xfrm>
            <a:off x="5638800" y="2286000"/>
            <a:ext cx="914400" cy="3016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CUSTOMER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8467" name="AutoShape 35"/>
          <p:cNvCxnSpPr>
            <a:cxnSpLocks noChangeShapeType="1"/>
            <a:stCxn id="18466" idx="1"/>
            <a:endCxn id="18452" idx="0"/>
          </p:cNvCxnSpPr>
          <p:nvPr/>
        </p:nvCxnSpPr>
        <p:spPr bwMode="auto">
          <a:xfrm flipH="1">
            <a:off x="4724400" y="2436813"/>
            <a:ext cx="914400" cy="60166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j0113060"/>
          <p:cNvPicPr>
            <a:picLocks noChangeAspect="1" noChangeArrowheads="1"/>
          </p:cNvPicPr>
          <p:nvPr/>
        </p:nvPicPr>
        <p:blipFill>
          <a:blip r:embed="rId1">
            <a:lum bright="52000" contrast="-70000"/>
          </a:blip>
          <a:srcRect/>
          <a:stretch>
            <a:fillRect/>
          </a:stretch>
        </p:blipFill>
        <p:spPr bwMode="auto">
          <a:xfrm>
            <a:off x="7005638" y="4114800"/>
            <a:ext cx="2214562" cy="2590800"/>
          </a:xfrm>
          <a:prstGeom prst="rect">
            <a:avLst/>
          </a:prstGeom>
          <a:noFill/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276600" y="1752600"/>
            <a:ext cx="58674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2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19463" name="Picture 7" descr="j0297517"/>
          <p:cNvPicPr>
            <a:picLocks noChangeAspect="1" noChangeArrowheads="1"/>
          </p:cNvPicPr>
          <p:nvPr/>
        </p:nvPicPr>
        <p:blipFill>
          <a:blip r:embed="rId2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28600" y="1447800"/>
            <a:ext cx="312420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level 2 decomposing the processes in level 1 and identifying data stores.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3429000" y="1066800"/>
            <a:ext cx="571500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Construct Level 2 (continued)</a:t>
            </a:r>
            <a:endParaRPr lang="en-US" sz="2000"/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>
                <a:solidFill>
                  <a:srgbClr val="339933"/>
                </a:solidFill>
              </a:rPr>
              <a:t>Customer Order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 b="1"/>
              <a:t>Serve Product</a:t>
            </a:r>
            <a:endParaRPr lang="en-US" sz="2000" b="1"/>
          </a:p>
          <a:p>
            <a:r>
              <a:rPr lang="en-US" sz="2000">
                <a:solidFill>
                  <a:srgbClr val="339933"/>
                </a:solidFill>
              </a:rPr>
              <a:t>Collect Payment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 b="1"/>
              <a:t>Produce Product</a:t>
            </a:r>
            <a:endParaRPr lang="en-US" sz="2000" b="1"/>
          </a:p>
          <a:p>
            <a:r>
              <a:rPr lang="en-US" sz="2000" b="1"/>
              <a:t>Store Product</a:t>
            </a:r>
            <a:endParaRPr lang="en-US" sz="2000" b="1"/>
          </a:p>
          <a:p>
            <a:endParaRPr lang="en-US" sz="2000" b="1"/>
          </a:p>
          <a:p>
            <a:r>
              <a:rPr lang="en-US" sz="2000">
                <a:solidFill>
                  <a:srgbClr val="339933"/>
                </a:solidFill>
              </a:rPr>
              <a:t>Order Raw Materials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Raw Materials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Labor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4267200" y="32766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7874000" y="45720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8534400" y="52070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4286250" y="2819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Serve Product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9471" name="AutoShape 15"/>
          <p:cNvCxnSpPr>
            <a:cxnSpLocks noChangeShapeType="1"/>
            <a:stCxn id="19474" idx="1"/>
            <a:endCxn id="19470" idx="7"/>
          </p:cNvCxnSpPr>
          <p:nvPr/>
        </p:nvCxnSpPr>
        <p:spPr bwMode="auto">
          <a:xfrm flipH="1">
            <a:off x="5067300" y="2817813"/>
            <a:ext cx="723900" cy="12541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9472" name="AutoShape 16"/>
          <p:cNvCxnSpPr>
            <a:cxnSpLocks noChangeShapeType="1"/>
            <a:endCxn id="19477" idx="2"/>
          </p:cNvCxnSpPr>
          <p:nvPr/>
        </p:nvCxnSpPr>
        <p:spPr bwMode="auto">
          <a:xfrm rot="16200000" flipH="1">
            <a:off x="3824288" y="4119562"/>
            <a:ext cx="533400" cy="371475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3200400" y="23622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 Order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9474" name="Rectangle 18" descr="DataStore"/>
          <p:cNvSpPr>
            <a:spLocks noChangeArrowheads="1"/>
          </p:cNvSpPr>
          <p:nvPr/>
        </p:nvSpPr>
        <p:spPr bwMode="auto">
          <a:xfrm>
            <a:off x="5791200" y="2667000"/>
            <a:ext cx="914400" cy="3016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ORDER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9475" name="AutoShape 19"/>
          <p:cNvCxnSpPr>
            <a:cxnSpLocks noChangeShapeType="1"/>
            <a:stCxn id="19470" idx="5"/>
            <a:endCxn id="19474" idx="2"/>
          </p:cNvCxnSpPr>
          <p:nvPr/>
        </p:nvCxnSpPr>
        <p:spPr bwMode="auto">
          <a:xfrm flipV="1">
            <a:off x="5067300" y="2968625"/>
            <a:ext cx="1181100" cy="6413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19476" name="AutoShape 20"/>
          <p:cNvCxnSpPr>
            <a:cxnSpLocks noChangeShapeType="1"/>
            <a:stCxn id="19473" idx="2"/>
            <a:endCxn id="19470" idx="2"/>
          </p:cNvCxnSpPr>
          <p:nvPr/>
        </p:nvCxnSpPr>
        <p:spPr bwMode="auto">
          <a:xfrm rot="16200000" flipH="1">
            <a:off x="3812382" y="2812256"/>
            <a:ext cx="647700" cy="280987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4286250" y="41148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Produce Product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9478" name="Rectangle 22" descr="DataStore"/>
          <p:cNvSpPr>
            <a:spLocks noChangeArrowheads="1"/>
          </p:cNvSpPr>
          <p:nvPr/>
        </p:nvSpPr>
        <p:spPr bwMode="auto">
          <a:xfrm>
            <a:off x="5791200" y="4953000"/>
            <a:ext cx="914400" cy="3016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INVENTORTY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9479" name="AutoShape 23"/>
          <p:cNvCxnSpPr>
            <a:cxnSpLocks noChangeShapeType="1"/>
            <a:stCxn id="19477" idx="6"/>
            <a:endCxn id="19482" idx="2"/>
          </p:cNvCxnSpPr>
          <p:nvPr/>
        </p:nvCxnSpPr>
        <p:spPr bwMode="auto">
          <a:xfrm flipV="1">
            <a:off x="5210175" y="4111625"/>
            <a:ext cx="1114425" cy="4603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5638800" y="3200400"/>
            <a:ext cx="12954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Quantity Severed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3352800" y="3886200"/>
            <a:ext cx="1066800" cy="241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Production</a:t>
            </a:r>
            <a:br>
              <a:rPr lang="en-US" sz="1400">
                <a:latin typeface="Arial Narrow" panose="020B0606020202030204" pitchFamily="34" charset="0"/>
              </a:rPr>
            </a:br>
            <a:r>
              <a:rPr lang="en-US" sz="1400">
                <a:latin typeface="Arial Narrow" panose="020B0606020202030204" pitchFamily="34" charset="0"/>
              </a:rPr>
              <a:t> Schedule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9482" name="Rectangle 26" descr="DataStore"/>
          <p:cNvSpPr>
            <a:spLocks noChangeArrowheads="1"/>
          </p:cNvSpPr>
          <p:nvPr/>
        </p:nvSpPr>
        <p:spPr bwMode="auto">
          <a:xfrm>
            <a:off x="5791200" y="3733800"/>
            <a:ext cx="1066800" cy="377825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RAW MATERIALS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9483" name="AutoShape 27"/>
          <p:cNvCxnSpPr>
            <a:cxnSpLocks noChangeShapeType="1"/>
            <a:stCxn id="19482" idx="1"/>
            <a:endCxn id="19477" idx="0"/>
          </p:cNvCxnSpPr>
          <p:nvPr/>
        </p:nvCxnSpPr>
        <p:spPr bwMode="auto">
          <a:xfrm flipH="1">
            <a:off x="4743450" y="3922713"/>
            <a:ext cx="1047750" cy="18256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4286250" y="5486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Store</a:t>
            </a:r>
            <a:endParaRPr lang="en-US" sz="1200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Product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19485" name="AutoShape 29"/>
          <p:cNvCxnSpPr>
            <a:cxnSpLocks noChangeShapeType="1"/>
            <a:stCxn id="19484" idx="6"/>
            <a:endCxn id="19478" idx="2"/>
          </p:cNvCxnSpPr>
          <p:nvPr/>
        </p:nvCxnSpPr>
        <p:spPr bwMode="auto">
          <a:xfrm flipV="1">
            <a:off x="5210175" y="5254625"/>
            <a:ext cx="1038225" cy="6889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86" name="Text Box 30"/>
          <p:cNvSpPr txBox="1">
            <a:spLocks noChangeArrowheads="1"/>
          </p:cNvSpPr>
          <p:nvPr/>
        </p:nvSpPr>
        <p:spPr bwMode="auto">
          <a:xfrm>
            <a:off x="5562600" y="5753100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Quantity Produced &amp; Location Stored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19487" name="Text Box 31"/>
          <p:cNvSpPr txBox="1">
            <a:spLocks noChangeArrowheads="1"/>
          </p:cNvSpPr>
          <p:nvPr/>
        </p:nvSpPr>
        <p:spPr bwMode="auto">
          <a:xfrm>
            <a:off x="5486400" y="4419600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Quantity Used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19488" name="AutoShape 32"/>
          <p:cNvCxnSpPr>
            <a:cxnSpLocks noChangeShapeType="1"/>
            <a:stCxn id="19477" idx="4"/>
            <a:endCxn id="19484" idx="0"/>
          </p:cNvCxnSpPr>
          <p:nvPr/>
        </p:nvCxnSpPr>
        <p:spPr bwMode="auto">
          <a:xfrm>
            <a:off x="4743450" y="5038725"/>
            <a:ext cx="0" cy="438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3886200" y="5105400"/>
            <a:ext cx="1312863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 Narrow" panose="020B0606020202030204" pitchFamily="34" charset="0"/>
              </a:rPr>
              <a:t>Production   Data</a:t>
            </a:r>
            <a:endParaRPr lang="en-US" sz="140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553200" y="4953000"/>
            <a:ext cx="2438400" cy="1828800"/>
            <a:chOff x="3648" y="2640"/>
            <a:chExt cx="2112" cy="1680"/>
          </a:xfrm>
        </p:grpSpPr>
        <p:pic>
          <p:nvPicPr>
            <p:cNvPr id="20483" name="Picture 3" descr="j0246119"/>
            <p:cNvPicPr>
              <a:picLocks noChangeAspect="1" noChangeArrowheads="1"/>
            </p:cNvPicPr>
            <p:nvPr/>
          </p:nvPicPr>
          <p:blipFill>
            <a:blip r:embed="rId1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3648" y="3609"/>
              <a:ext cx="1183" cy="711"/>
            </a:xfrm>
            <a:prstGeom prst="rect">
              <a:avLst/>
            </a:prstGeom>
            <a:noFill/>
          </p:spPr>
        </p:pic>
        <p:pic>
          <p:nvPicPr>
            <p:cNvPr id="20484" name="Picture 4" descr="j0113008"/>
            <p:cNvPicPr>
              <a:picLocks noChangeAspect="1" noChangeArrowheads="1"/>
            </p:cNvPicPr>
            <p:nvPr/>
          </p:nvPicPr>
          <p:blipFill>
            <a:blip r:embed="rId2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4896" y="2640"/>
              <a:ext cx="779" cy="1167"/>
            </a:xfrm>
            <a:prstGeom prst="rect">
              <a:avLst/>
            </a:prstGeom>
            <a:noFill/>
          </p:spPr>
        </p:pic>
        <p:pic>
          <p:nvPicPr>
            <p:cNvPr id="20485" name="Picture 5" descr="EN00275_"/>
            <p:cNvPicPr>
              <a:picLocks noChangeAspect="1" noChangeArrowheads="1"/>
            </p:cNvPicPr>
            <p:nvPr/>
          </p:nvPicPr>
          <p:blipFill>
            <a:blip r:embed="rId3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4660" y="3403"/>
              <a:ext cx="1100" cy="917"/>
            </a:xfrm>
            <a:prstGeom prst="rect">
              <a:avLst/>
            </a:prstGeom>
            <a:noFill/>
          </p:spPr>
        </p:pic>
      </p:grp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3276600" y="1752600"/>
            <a:ext cx="58674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2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20490" name="Picture 10" descr="j0297517"/>
          <p:cNvPicPr>
            <a:picLocks noChangeAspect="1" noChangeArrowheads="1"/>
          </p:cNvPicPr>
          <p:nvPr/>
        </p:nvPicPr>
        <p:blipFill>
          <a:blip r:embed="rId4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228600" y="1447800"/>
            <a:ext cx="312420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level 2 decomposing the processes in level 1 and identifying data stores.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3429000" y="1066800"/>
            <a:ext cx="571500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Construct Level 2 (continued)</a:t>
            </a:r>
            <a:endParaRPr lang="en-US" sz="2000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4724400" y="44323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4724400" y="50927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8991600" y="39878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>
                <a:solidFill>
                  <a:srgbClr val="339933"/>
                </a:solidFill>
              </a:rPr>
              <a:t>Customer Order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Serve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Collect Payment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Produce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Store Product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 b="1"/>
              <a:t>Order Raw Materials</a:t>
            </a:r>
            <a:endParaRPr lang="en-US" sz="2000" b="1"/>
          </a:p>
          <a:p>
            <a:r>
              <a:rPr lang="en-US" sz="2000" b="1"/>
              <a:t>Pay for Raw Materials</a:t>
            </a:r>
            <a:endParaRPr lang="en-US" sz="2000" b="1"/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Labor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4724400" y="3124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8331200" y="44196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4572000" y="2438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Produce Purchase Order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00" name="AutoShape 20"/>
          <p:cNvCxnSpPr>
            <a:cxnSpLocks noChangeShapeType="1"/>
            <a:stCxn id="20507" idx="2"/>
            <a:endCxn id="20505" idx="2"/>
          </p:cNvCxnSpPr>
          <p:nvPr/>
        </p:nvCxnSpPr>
        <p:spPr bwMode="auto">
          <a:xfrm rot="16200000" flipH="1">
            <a:off x="4116388" y="3897312"/>
            <a:ext cx="368300" cy="523875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3352800" y="22098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Order Decision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0502" name="Rectangle 22" descr="DataStore"/>
          <p:cNvSpPr>
            <a:spLocks noChangeArrowheads="1"/>
          </p:cNvSpPr>
          <p:nvPr/>
        </p:nvSpPr>
        <p:spPr bwMode="auto">
          <a:xfrm>
            <a:off x="6324600" y="2362200"/>
            <a:ext cx="990600" cy="377825"/>
          </a:xfrm>
          <a:prstGeom prst="rect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PURCHASE ORDER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03" name="AutoShape 23"/>
          <p:cNvCxnSpPr>
            <a:cxnSpLocks noChangeShapeType="1"/>
            <a:stCxn id="20499" idx="6"/>
            <a:endCxn id="20502" idx="1"/>
          </p:cNvCxnSpPr>
          <p:nvPr/>
        </p:nvCxnSpPr>
        <p:spPr bwMode="auto">
          <a:xfrm flipV="1">
            <a:off x="5495925" y="2551113"/>
            <a:ext cx="828675" cy="34448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20504" name="AutoShape 24"/>
          <p:cNvCxnSpPr>
            <a:cxnSpLocks noChangeShapeType="1"/>
            <a:stCxn id="20501" idx="2"/>
            <a:endCxn id="20499" idx="2"/>
          </p:cNvCxnSpPr>
          <p:nvPr/>
        </p:nvCxnSpPr>
        <p:spPr bwMode="auto">
          <a:xfrm rot="16200000" flipH="1">
            <a:off x="4145757" y="2478881"/>
            <a:ext cx="419100" cy="414337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Receive Items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06" name="AutoShape 26"/>
          <p:cNvCxnSpPr>
            <a:cxnSpLocks noChangeShapeType="1"/>
            <a:stCxn id="20505" idx="7"/>
            <a:endCxn id="20508" idx="2"/>
          </p:cNvCxnSpPr>
          <p:nvPr/>
        </p:nvCxnSpPr>
        <p:spPr bwMode="auto">
          <a:xfrm flipV="1">
            <a:off x="5353050" y="3648075"/>
            <a:ext cx="1581150" cy="3619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3505200" y="3733800"/>
            <a:ext cx="1066800" cy="241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Received Goods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0508" name="Rectangle 28" descr="DataStore"/>
          <p:cNvSpPr>
            <a:spLocks noChangeArrowheads="1"/>
          </p:cNvSpPr>
          <p:nvPr/>
        </p:nvSpPr>
        <p:spPr bwMode="auto">
          <a:xfrm>
            <a:off x="6400800" y="3270250"/>
            <a:ext cx="1066800" cy="377825"/>
          </a:xfrm>
          <a:prstGeom prst="rect">
            <a:avLst/>
          </a:prstGeom>
          <a:blipFill dpi="0" rotWithShape="0">
            <a:blip r:embed="rId6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RAW MATERIALS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09" name="AutoShape 29"/>
          <p:cNvCxnSpPr>
            <a:cxnSpLocks noChangeShapeType="1"/>
            <a:stCxn id="20508" idx="1"/>
            <a:endCxn id="20499" idx="5"/>
          </p:cNvCxnSpPr>
          <p:nvPr/>
        </p:nvCxnSpPr>
        <p:spPr bwMode="auto">
          <a:xfrm flipH="1" flipV="1">
            <a:off x="5353050" y="3228975"/>
            <a:ext cx="1047750" cy="230188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4572000" y="52578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 Vendor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11" name="AutoShape 31"/>
          <p:cNvCxnSpPr>
            <a:cxnSpLocks noChangeShapeType="1"/>
            <a:stCxn id="20516" idx="1"/>
            <a:endCxn id="20510" idx="6"/>
          </p:cNvCxnSpPr>
          <p:nvPr/>
        </p:nvCxnSpPr>
        <p:spPr bwMode="auto">
          <a:xfrm flipH="1">
            <a:off x="5495925" y="5408613"/>
            <a:ext cx="1057275" cy="30638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12" name="Text Box 32"/>
          <p:cNvSpPr txBox="1">
            <a:spLocks noChangeArrowheads="1"/>
          </p:cNvSpPr>
          <p:nvPr/>
        </p:nvSpPr>
        <p:spPr bwMode="auto">
          <a:xfrm>
            <a:off x="4572000" y="3505200"/>
            <a:ext cx="14478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Quantity </a:t>
            </a:r>
            <a:br>
              <a:rPr lang="en-US" sz="1400">
                <a:latin typeface="Arial Narrow" panose="020B0606020202030204" pitchFamily="34" charset="0"/>
              </a:rPr>
            </a:br>
            <a:r>
              <a:rPr lang="en-US" sz="1400">
                <a:latin typeface="Arial Narrow" panose="020B0606020202030204" pitchFamily="34" charset="0"/>
              </a:rPr>
              <a:t> Received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20513" name="AutoShape 33"/>
          <p:cNvCxnSpPr>
            <a:cxnSpLocks noChangeShapeType="1"/>
            <a:stCxn id="20505" idx="4"/>
            <a:endCxn id="20510" idx="0"/>
          </p:cNvCxnSpPr>
          <p:nvPr/>
        </p:nvCxnSpPr>
        <p:spPr bwMode="auto">
          <a:xfrm>
            <a:off x="5029200" y="4810125"/>
            <a:ext cx="0" cy="438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14" name="Text Box 34"/>
          <p:cNvSpPr txBox="1">
            <a:spLocks noChangeArrowheads="1"/>
          </p:cNvSpPr>
          <p:nvPr/>
        </p:nvSpPr>
        <p:spPr bwMode="auto">
          <a:xfrm>
            <a:off x="5257800" y="2971800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Quantity On-Hand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0515" name="Rectangle 35" descr="DataStore"/>
          <p:cNvSpPr>
            <a:spLocks noChangeArrowheads="1"/>
          </p:cNvSpPr>
          <p:nvPr/>
        </p:nvSpPr>
        <p:spPr bwMode="auto">
          <a:xfrm>
            <a:off x="6553200" y="4560888"/>
            <a:ext cx="990600" cy="377825"/>
          </a:xfrm>
          <a:prstGeom prst="rect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RECEIVED ITEMS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0516" name="Rectangle 36" descr="DataStore"/>
          <p:cNvSpPr>
            <a:spLocks noChangeArrowheads="1"/>
          </p:cNvSpPr>
          <p:nvPr/>
        </p:nvSpPr>
        <p:spPr bwMode="auto">
          <a:xfrm>
            <a:off x="6553200" y="5257800"/>
            <a:ext cx="914400" cy="301625"/>
          </a:xfrm>
          <a:prstGeom prst="rect">
            <a:avLst/>
          </a:prstGeom>
          <a:blipFill dpi="0" rotWithShape="0">
            <a:blip r:embed="rId7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VENDOR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0517" name="AutoShape 37"/>
          <p:cNvCxnSpPr>
            <a:cxnSpLocks noChangeShapeType="1"/>
            <a:stCxn id="20502" idx="3"/>
            <a:endCxn id="20505" idx="6"/>
          </p:cNvCxnSpPr>
          <p:nvPr/>
        </p:nvCxnSpPr>
        <p:spPr bwMode="auto">
          <a:xfrm flipH="1">
            <a:off x="5495925" y="2551113"/>
            <a:ext cx="1819275" cy="1792287"/>
          </a:xfrm>
          <a:prstGeom prst="bentConnector3">
            <a:avLst>
              <a:gd name="adj1" fmla="val -31417"/>
            </a:avLst>
          </a:prstGeom>
          <a:noFill/>
          <a:ln w="15875">
            <a:solidFill>
              <a:srgbClr val="000000"/>
            </a:solidFill>
            <a:miter lim="800000"/>
            <a:tailEnd type="stealth" w="lg" len="sm"/>
          </a:ln>
          <a:effectLst/>
        </p:spPr>
      </p:cxnSp>
      <p:cxnSp>
        <p:nvCxnSpPr>
          <p:cNvPr id="20518" name="AutoShape 38"/>
          <p:cNvCxnSpPr>
            <a:cxnSpLocks noChangeShapeType="1"/>
            <a:stCxn id="20515" idx="1"/>
            <a:endCxn id="20510" idx="7"/>
          </p:cNvCxnSpPr>
          <p:nvPr/>
        </p:nvCxnSpPr>
        <p:spPr bwMode="auto">
          <a:xfrm flipH="1">
            <a:off x="5353050" y="4749800"/>
            <a:ext cx="1200150" cy="63182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20519" name="AutoShape 39"/>
          <p:cNvCxnSpPr>
            <a:cxnSpLocks noChangeShapeType="1"/>
            <a:stCxn id="20505" idx="5"/>
            <a:endCxn id="20515" idx="1"/>
          </p:cNvCxnSpPr>
          <p:nvPr/>
        </p:nvCxnSpPr>
        <p:spPr bwMode="auto">
          <a:xfrm>
            <a:off x="5353050" y="4676775"/>
            <a:ext cx="1200150" cy="7302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0520" name="Text Box 40"/>
          <p:cNvSpPr txBox="1">
            <a:spLocks noChangeArrowheads="1"/>
          </p:cNvSpPr>
          <p:nvPr/>
        </p:nvSpPr>
        <p:spPr bwMode="auto">
          <a:xfrm>
            <a:off x="4375150" y="4865688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Payment  Approval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0521" name="Text Box 41"/>
          <p:cNvSpPr txBox="1">
            <a:spLocks noChangeArrowheads="1"/>
          </p:cNvSpPr>
          <p:nvPr/>
        </p:nvSpPr>
        <p:spPr bwMode="auto">
          <a:xfrm>
            <a:off x="3429000" y="6324600"/>
            <a:ext cx="1066800" cy="241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20522" name="AutoShape 42"/>
          <p:cNvCxnSpPr>
            <a:cxnSpLocks noChangeShapeType="1"/>
            <a:stCxn id="20510" idx="4"/>
            <a:endCxn id="20521" idx="3"/>
          </p:cNvCxnSpPr>
          <p:nvPr/>
        </p:nvCxnSpPr>
        <p:spPr bwMode="auto">
          <a:xfrm rot="5400000">
            <a:off x="4630737" y="6046788"/>
            <a:ext cx="263525" cy="533400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BD06552_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7162800" y="5029200"/>
            <a:ext cx="1792288" cy="1631950"/>
          </a:xfrm>
          <a:prstGeom prst="rect">
            <a:avLst/>
          </a:prstGeom>
          <a:noFill/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Creating Data Flow Diagrams</a:t>
            </a:r>
            <a:endParaRPr lang="en-US" sz="360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3352800" y="1219200"/>
            <a:ext cx="0" cy="54102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276600" y="1752600"/>
            <a:ext cx="58674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2 DFD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0" y="914400"/>
            <a:ext cx="3352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CC00"/>
                </a:solidFill>
              </a:rPr>
              <a:t>Example</a:t>
            </a:r>
            <a:endParaRPr lang="en-US" sz="2400">
              <a:solidFill>
                <a:srgbClr val="00CC00"/>
              </a:solidFill>
            </a:endParaRPr>
          </a:p>
        </p:txBody>
      </p:sp>
      <p:pic>
        <p:nvPicPr>
          <p:cNvPr id="21511" name="Picture 7" descr="j0297517"/>
          <p:cNvPicPr>
            <a:picLocks noChangeAspect="1" noChangeArrowheads="1"/>
          </p:cNvPicPr>
          <p:nvPr/>
        </p:nvPicPr>
        <p:blipFill>
          <a:blip r:embed="rId2">
            <a:lum bright="80000" contrast="-80000"/>
          </a:blip>
          <a:srcRect/>
          <a:stretch>
            <a:fillRect/>
          </a:stretch>
        </p:blipFill>
        <p:spPr bwMode="auto">
          <a:xfrm>
            <a:off x="215900" y="28829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28600" y="1447800"/>
            <a:ext cx="312420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anose="02020603050405020304" pitchFamily="18" charset="0"/>
              </a:rPr>
              <a:t>Create a level 2 decomposing the processes in level 1 and identifying data stores.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429000" y="1066800"/>
            <a:ext cx="571500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Construct Level 2 (continued)</a:t>
            </a:r>
            <a:endParaRPr lang="en-US" sz="2000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3209925" y="2095500"/>
            <a:ext cx="1590675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Time Worked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7924800" y="41148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7874000" y="3505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8534400" y="4140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228600" y="2879725"/>
            <a:ext cx="3048000" cy="3749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2000">
                <a:solidFill>
                  <a:srgbClr val="339933"/>
                </a:solidFill>
              </a:rPr>
              <a:t>Customer Order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Serve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Collect Payment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Produce Product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Store Product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Order Raw Materials</a:t>
            </a:r>
            <a:endParaRPr lang="en-US" sz="2000">
              <a:solidFill>
                <a:srgbClr val="339933"/>
              </a:solidFill>
            </a:endParaRPr>
          </a:p>
          <a:p>
            <a:r>
              <a:rPr lang="en-US" sz="2000">
                <a:solidFill>
                  <a:srgbClr val="339933"/>
                </a:solidFill>
              </a:rPr>
              <a:t>Pay for Raw Materials</a:t>
            </a:r>
            <a:endParaRPr lang="en-US" sz="2000">
              <a:solidFill>
                <a:srgbClr val="339933"/>
              </a:solidFill>
            </a:endParaRPr>
          </a:p>
          <a:p>
            <a:endParaRPr lang="en-US" sz="2000">
              <a:solidFill>
                <a:srgbClr val="339933"/>
              </a:solidFill>
            </a:endParaRPr>
          </a:p>
          <a:p>
            <a:r>
              <a:rPr lang="en-US" sz="2000" b="1"/>
              <a:t>Pay for Labor</a:t>
            </a:r>
            <a:endParaRPr lang="en-US" sz="2000" b="1"/>
          </a:p>
          <a:p>
            <a:endParaRPr lang="en-US" sz="2000" b="1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4724400" y="44323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4724400" y="50927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4724400" y="3124200"/>
            <a:ext cx="228600" cy="228600"/>
          </a:xfrm>
          <a:prstGeom prst="ellipse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4572000" y="2438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Record Time Worked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23" name="AutoShape 19"/>
          <p:cNvCxnSpPr>
            <a:cxnSpLocks noChangeShapeType="1"/>
            <a:stCxn id="21529" idx="2"/>
            <a:endCxn id="21527" idx="2"/>
          </p:cNvCxnSpPr>
          <p:nvPr/>
        </p:nvCxnSpPr>
        <p:spPr bwMode="auto">
          <a:xfrm rot="16200000" flipH="1">
            <a:off x="4110038" y="3890962"/>
            <a:ext cx="381000" cy="523875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24" name="Rectangle 20" descr="DataStore"/>
          <p:cNvSpPr>
            <a:spLocks noChangeArrowheads="1"/>
          </p:cNvSpPr>
          <p:nvPr/>
        </p:nvSpPr>
        <p:spPr bwMode="auto">
          <a:xfrm>
            <a:off x="6324600" y="2362200"/>
            <a:ext cx="990600" cy="3778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TIME CARDS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25" name="AutoShape 21"/>
          <p:cNvCxnSpPr>
            <a:cxnSpLocks noChangeShapeType="1"/>
            <a:stCxn id="21522" idx="6"/>
            <a:endCxn id="21524" idx="1"/>
          </p:cNvCxnSpPr>
          <p:nvPr/>
        </p:nvCxnSpPr>
        <p:spPr bwMode="auto">
          <a:xfrm flipV="1">
            <a:off x="5495925" y="2551113"/>
            <a:ext cx="828675" cy="34448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21526" name="AutoShape 22"/>
          <p:cNvCxnSpPr>
            <a:cxnSpLocks noChangeShapeType="1"/>
            <a:stCxn id="21514" idx="2"/>
            <a:endCxn id="21522" idx="2"/>
          </p:cNvCxnSpPr>
          <p:nvPr/>
        </p:nvCxnSpPr>
        <p:spPr bwMode="auto">
          <a:xfrm rot="16200000" flipH="1">
            <a:off x="4017169" y="2350294"/>
            <a:ext cx="533400" cy="557212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Calculate Payroll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28" name="AutoShape 24"/>
          <p:cNvCxnSpPr>
            <a:cxnSpLocks noChangeShapeType="1"/>
            <a:stCxn id="21527" idx="7"/>
            <a:endCxn id="21530" idx="2"/>
          </p:cNvCxnSpPr>
          <p:nvPr/>
        </p:nvCxnSpPr>
        <p:spPr bwMode="auto">
          <a:xfrm flipV="1">
            <a:off x="5353050" y="3648075"/>
            <a:ext cx="1581150" cy="3619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stealth" w="lg" len="sm"/>
            <a:tailEnd type="none" w="lg" len="sm"/>
          </a:ln>
          <a:effectLst/>
        </p:spPr>
      </p:cxn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3352800" y="3733800"/>
            <a:ext cx="137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Payroll Request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1530" name="Rectangle 26" descr="DataStore"/>
          <p:cNvSpPr>
            <a:spLocks noChangeArrowheads="1"/>
          </p:cNvSpPr>
          <p:nvPr/>
        </p:nvSpPr>
        <p:spPr bwMode="auto">
          <a:xfrm>
            <a:off x="6400800" y="3270250"/>
            <a:ext cx="1066800" cy="377825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EMPLOYEE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31" name="AutoShape 27"/>
          <p:cNvCxnSpPr>
            <a:cxnSpLocks noChangeShapeType="1"/>
            <a:stCxn id="21530" idx="1"/>
            <a:endCxn id="21522" idx="5"/>
          </p:cNvCxnSpPr>
          <p:nvPr/>
        </p:nvCxnSpPr>
        <p:spPr bwMode="auto">
          <a:xfrm flipH="1" flipV="1">
            <a:off x="5353050" y="3228975"/>
            <a:ext cx="1047750" cy="230188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4572000" y="52578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 Employee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33" name="AutoShape 29"/>
          <p:cNvCxnSpPr>
            <a:cxnSpLocks noChangeShapeType="1"/>
            <a:stCxn id="21532" idx="6"/>
            <a:endCxn id="21537" idx="1"/>
          </p:cNvCxnSpPr>
          <p:nvPr/>
        </p:nvCxnSpPr>
        <p:spPr bwMode="auto">
          <a:xfrm>
            <a:off x="5495925" y="5715000"/>
            <a:ext cx="828675" cy="30321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21534" name="AutoShape 30"/>
          <p:cNvCxnSpPr>
            <a:cxnSpLocks noChangeShapeType="1"/>
            <a:stCxn id="21527" idx="4"/>
            <a:endCxn id="21532" idx="0"/>
          </p:cNvCxnSpPr>
          <p:nvPr/>
        </p:nvCxnSpPr>
        <p:spPr bwMode="auto">
          <a:xfrm>
            <a:off x="5029200" y="4810125"/>
            <a:ext cx="0" cy="4381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35" name="Text Box 31"/>
          <p:cNvSpPr txBox="1">
            <a:spLocks noChangeArrowheads="1"/>
          </p:cNvSpPr>
          <p:nvPr/>
        </p:nvSpPr>
        <p:spPr bwMode="auto">
          <a:xfrm>
            <a:off x="5181600" y="2971800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Employee ID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1536" name="Rectangle 32" descr="DataStore"/>
          <p:cNvSpPr>
            <a:spLocks noChangeArrowheads="1"/>
          </p:cNvSpPr>
          <p:nvPr/>
        </p:nvSpPr>
        <p:spPr bwMode="auto">
          <a:xfrm>
            <a:off x="6553200" y="4495800"/>
            <a:ext cx="990600" cy="3778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PAYROLL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1537" name="Rectangle 33" descr="DataStore"/>
          <p:cNvSpPr>
            <a:spLocks noChangeArrowheads="1"/>
          </p:cNvSpPr>
          <p:nvPr/>
        </p:nvSpPr>
        <p:spPr bwMode="auto">
          <a:xfrm>
            <a:off x="6324600" y="5867400"/>
            <a:ext cx="914400" cy="301625"/>
          </a:xfrm>
          <a:prstGeom prst="rect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PAYMENTS</a:t>
            </a:r>
            <a:endParaRPr lang="en-US" sz="1200">
              <a:latin typeface="Arial Narrow" panose="020B0606020202030204" pitchFamily="34" charset="0"/>
            </a:endParaRPr>
          </a:p>
        </p:txBody>
      </p:sp>
      <p:cxnSp>
        <p:nvCxnSpPr>
          <p:cNvPr id="21538" name="AutoShape 34"/>
          <p:cNvCxnSpPr>
            <a:cxnSpLocks noChangeShapeType="1"/>
            <a:stCxn id="21524" idx="3"/>
            <a:endCxn id="21527" idx="6"/>
          </p:cNvCxnSpPr>
          <p:nvPr/>
        </p:nvCxnSpPr>
        <p:spPr bwMode="auto">
          <a:xfrm flipH="1">
            <a:off x="5495925" y="2551113"/>
            <a:ext cx="1819275" cy="1792287"/>
          </a:xfrm>
          <a:prstGeom prst="bentConnector3">
            <a:avLst>
              <a:gd name="adj1" fmla="val -31417"/>
            </a:avLst>
          </a:prstGeom>
          <a:noFill/>
          <a:ln w="15875">
            <a:solidFill>
              <a:srgbClr val="000000"/>
            </a:solidFill>
            <a:miter lim="800000"/>
            <a:tailEnd type="stealth" w="lg" len="sm"/>
          </a:ln>
          <a:effectLst/>
        </p:spPr>
      </p:cxnSp>
      <p:cxnSp>
        <p:nvCxnSpPr>
          <p:cNvPr id="21539" name="AutoShape 35"/>
          <p:cNvCxnSpPr>
            <a:cxnSpLocks noChangeShapeType="1"/>
            <a:stCxn id="21536" idx="1"/>
            <a:endCxn id="21532" idx="7"/>
          </p:cNvCxnSpPr>
          <p:nvPr/>
        </p:nvCxnSpPr>
        <p:spPr bwMode="auto">
          <a:xfrm flipH="1">
            <a:off x="5353050" y="4684713"/>
            <a:ext cx="1200150" cy="69691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cxnSp>
        <p:nvCxnSpPr>
          <p:cNvPr id="21540" name="AutoShape 36"/>
          <p:cNvCxnSpPr>
            <a:cxnSpLocks noChangeShapeType="1"/>
            <a:stCxn id="21527" idx="5"/>
            <a:endCxn id="21536" idx="1"/>
          </p:cNvCxnSpPr>
          <p:nvPr/>
        </p:nvCxnSpPr>
        <p:spPr bwMode="auto">
          <a:xfrm>
            <a:off x="5353050" y="4676775"/>
            <a:ext cx="1200150" cy="7938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41" name="Text Box 37"/>
          <p:cNvSpPr txBox="1">
            <a:spLocks noChangeArrowheads="1"/>
          </p:cNvSpPr>
          <p:nvPr/>
        </p:nvSpPr>
        <p:spPr bwMode="auto">
          <a:xfrm>
            <a:off x="4375150" y="4865688"/>
            <a:ext cx="1600200" cy="266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eaLnBrk="0" hangingPunct="0"/>
            <a:r>
              <a:rPr lang="en-US" sz="1400">
                <a:latin typeface="Arial Narrow" panose="020B0606020202030204" pitchFamily="34" charset="0"/>
              </a:rPr>
              <a:t>Payment  Approval</a:t>
            </a:r>
            <a:endParaRPr lang="en-US" sz="1400">
              <a:latin typeface="Arial Narrow" panose="020B0606020202030204" pitchFamily="34" charset="0"/>
            </a:endParaRPr>
          </a:p>
        </p:txBody>
      </p: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3352800" y="6324600"/>
            <a:ext cx="1066800" cy="241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r" eaLnBrk="0" hangingPunct="0"/>
            <a:r>
              <a:rPr lang="en-US" sz="1400">
                <a:latin typeface="Arial Narrow" panose="020B0606020202030204" pitchFamily="34" charset="0"/>
              </a:rPr>
              <a:t>Payment</a:t>
            </a:r>
            <a:endParaRPr lang="en-US" sz="1400">
              <a:latin typeface="Arial Narrow" panose="020B0606020202030204" pitchFamily="34" charset="0"/>
            </a:endParaRPr>
          </a:p>
        </p:txBody>
      </p:sp>
      <p:cxnSp>
        <p:nvCxnSpPr>
          <p:cNvPr id="21543" name="AutoShape 39"/>
          <p:cNvCxnSpPr>
            <a:cxnSpLocks noChangeShapeType="1"/>
            <a:stCxn id="21532" idx="4"/>
            <a:endCxn id="21542" idx="3"/>
          </p:cNvCxnSpPr>
          <p:nvPr/>
        </p:nvCxnSpPr>
        <p:spPr bwMode="auto">
          <a:xfrm rot="5400000">
            <a:off x="4592637" y="6008688"/>
            <a:ext cx="263525" cy="609600"/>
          </a:xfrm>
          <a:prstGeom prst="curvedConnector2">
            <a:avLst/>
          </a:prstGeom>
          <a:noFill/>
          <a:ln w="15875">
            <a:solidFill>
              <a:srgbClr val="000000"/>
            </a:solidFill>
            <a:round/>
            <a:tailEnd type="stealth" w="lg" len="sm"/>
          </a:ln>
          <a:effectLst/>
        </p:spPr>
      </p:cxnSp>
      <p:sp>
        <p:nvSpPr>
          <p:cNvPr id="21544" name="Text Box 40"/>
          <p:cNvSpPr txBox="1">
            <a:spLocks noChangeArrowheads="1"/>
          </p:cNvSpPr>
          <p:nvPr/>
        </p:nvSpPr>
        <p:spPr bwMode="auto">
          <a:xfrm>
            <a:off x="6248400" y="4114800"/>
            <a:ext cx="137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400">
                <a:latin typeface="Arial Narrow" panose="020B0606020202030204" pitchFamily="34" charset="0"/>
              </a:rPr>
              <a:t>Unpaid time cards</a:t>
            </a:r>
            <a:endParaRPr lang="en-US" sz="140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j0198656"/>
          <p:cNvPicPr>
            <a:picLocks noChangeAspect="1" noChangeArrowheads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 bwMode="auto">
          <a:xfrm>
            <a:off x="4076700" y="762000"/>
            <a:ext cx="1333500" cy="1468438"/>
          </a:xfrm>
          <a:prstGeom prst="rect">
            <a:avLst/>
          </a:prstGeom>
          <a:noFill/>
        </p:spPr>
      </p:pic>
      <p:grpSp>
        <p:nvGrpSpPr>
          <p:cNvPr id="2" name="Group 3"/>
          <p:cNvGrpSpPr/>
          <p:nvPr/>
        </p:nvGrpSpPr>
        <p:grpSpPr bwMode="auto">
          <a:xfrm>
            <a:off x="3867150" y="3505200"/>
            <a:ext cx="1752600" cy="1295400"/>
            <a:chOff x="3648" y="2640"/>
            <a:chExt cx="2112" cy="1680"/>
          </a:xfrm>
        </p:grpSpPr>
        <p:pic>
          <p:nvPicPr>
            <p:cNvPr id="22532" name="Picture 4" descr="j0246119"/>
            <p:cNvPicPr>
              <a:picLocks noChangeAspect="1" noChangeArrowheads="1"/>
            </p:cNvPicPr>
            <p:nvPr/>
          </p:nvPicPr>
          <p:blipFill>
            <a:blip r:embed="rId2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3648" y="3609"/>
              <a:ext cx="1183" cy="711"/>
            </a:xfrm>
            <a:prstGeom prst="rect">
              <a:avLst/>
            </a:prstGeom>
            <a:noFill/>
          </p:spPr>
        </p:pic>
        <p:pic>
          <p:nvPicPr>
            <p:cNvPr id="22533" name="Picture 5" descr="j0113008"/>
            <p:cNvPicPr>
              <a:picLocks noChangeAspect="1" noChangeArrowheads="1"/>
            </p:cNvPicPr>
            <p:nvPr/>
          </p:nvPicPr>
          <p:blipFill>
            <a:blip r:embed="rId3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4896" y="2640"/>
              <a:ext cx="779" cy="1167"/>
            </a:xfrm>
            <a:prstGeom prst="rect">
              <a:avLst/>
            </a:prstGeom>
            <a:noFill/>
          </p:spPr>
        </p:pic>
        <p:pic>
          <p:nvPicPr>
            <p:cNvPr id="22534" name="Picture 6" descr="EN00275_"/>
            <p:cNvPicPr>
              <a:picLocks noChangeAspect="1" noChangeArrowheads="1"/>
            </p:cNvPicPr>
            <p:nvPr/>
          </p:nvPicPr>
          <p:blipFill>
            <a:blip r:embed="rId4">
              <a:lum bright="46000" contrast="-58000"/>
            </a:blip>
            <a:srcRect/>
            <a:stretch>
              <a:fillRect/>
            </a:stretch>
          </p:blipFill>
          <p:spPr bwMode="auto">
            <a:xfrm>
              <a:off x="4660" y="3403"/>
              <a:ext cx="1100" cy="917"/>
            </a:xfrm>
            <a:prstGeom prst="rect">
              <a:avLst/>
            </a:prstGeom>
            <a:noFill/>
          </p:spPr>
        </p:pic>
      </p:grpSp>
      <p:pic>
        <p:nvPicPr>
          <p:cNvPr id="22535" name="Picture 7" descr="BD06552_"/>
          <p:cNvPicPr>
            <a:picLocks noChangeAspect="1" noChangeArrowheads="1"/>
          </p:cNvPicPr>
          <p:nvPr/>
        </p:nvPicPr>
        <p:blipFill>
          <a:blip r:embed="rId5">
            <a:lum bright="70000" contrast="-70000"/>
          </a:blip>
          <a:srcRect/>
          <a:stretch>
            <a:fillRect/>
          </a:stretch>
        </p:blipFill>
        <p:spPr bwMode="auto">
          <a:xfrm>
            <a:off x="3848100" y="4953000"/>
            <a:ext cx="1792288" cy="1631950"/>
          </a:xfrm>
          <a:prstGeom prst="rect">
            <a:avLst/>
          </a:prstGeom>
          <a:noFill/>
        </p:spPr>
      </p:pic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/>
              <a:t>Process Decomposition</a:t>
            </a:r>
            <a:endParaRPr lang="en-US" sz="3600"/>
          </a:p>
        </p:txBody>
      </p:sp>
      <p:pic>
        <p:nvPicPr>
          <p:cNvPr id="22537" name="Picture 9" descr="j0297517"/>
          <p:cNvPicPr>
            <a:picLocks noChangeAspect="1" noChangeArrowheads="1"/>
          </p:cNvPicPr>
          <p:nvPr/>
        </p:nvPicPr>
        <p:blipFill>
          <a:blip r:embed="rId6">
            <a:lum bright="80000" contrast="-80000"/>
          </a:blip>
          <a:srcRect/>
          <a:stretch>
            <a:fillRect/>
          </a:stretch>
        </p:blipFill>
        <p:spPr bwMode="auto">
          <a:xfrm>
            <a:off x="215900" y="762000"/>
            <a:ext cx="25114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5334000" y="5105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Record Time Worked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6400800" y="5105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Calculate Payroll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7467600" y="5105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 Employee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5334000" y="3657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Produce Purchase Order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6400800" y="3657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Receive Items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7467600" y="3657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 Vendor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5334000" y="2286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Serve Product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6400800" y="2286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Produce Product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7467600" y="2286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2.3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Store</a:t>
            </a:r>
            <a:endParaRPr lang="en-US" sz="1200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5334000" y="990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1.1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Record Order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6400800" y="990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45720" rIns="4572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1.2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Receive Payment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3200400" y="22860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2.0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Production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3200400" y="990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1.0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Sale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3200400" y="36576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0" rIns="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3.0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Procure-ment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3209925" y="51054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0" rIns="0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4.0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Payroll</a:t>
            </a:r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1066800" y="3124200"/>
            <a:ext cx="914400" cy="9144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lIns="18288" rIns="18288" anchor="ctr"/>
          <a:lstStyle/>
          <a:p>
            <a:pPr algn="ctr" eaLnBrk="0" hangingPunct="0"/>
            <a:r>
              <a:rPr lang="en-US" sz="1200" u="sng">
                <a:latin typeface="Arial Narrow" panose="020B0606020202030204" pitchFamily="34" charset="0"/>
              </a:rPr>
              <a:t>0.0</a:t>
            </a:r>
            <a:endParaRPr lang="en-US" sz="1200" u="sng">
              <a:latin typeface="Arial Narrow" panose="020B0606020202030204" pitchFamily="34" charset="0"/>
            </a:endParaRPr>
          </a:p>
          <a:p>
            <a:pPr algn="ctr" eaLnBrk="0" hangingPunct="0"/>
            <a:r>
              <a:rPr lang="en-US" sz="1200">
                <a:latin typeface="Arial Narrow" panose="020B0606020202030204" pitchFamily="34" charset="0"/>
              </a:rPr>
              <a:t>Lemonade System</a:t>
            </a:r>
            <a:endParaRPr lang="en-US" sz="1200">
              <a:latin typeface="Arial Narrow" panose="020B0606020202030204" pitchFamily="34" charset="0"/>
            </a:endParaRPr>
          </a:p>
        </p:txBody>
      </p:sp>
      <p:pic>
        <p:nvPicPr>
          <p:cNvPr id="22554" name="Picture 26" descr="j0113060"/>
          <p:cNvPicPr>
            <a:picLocks noChangeAspect="1" noChangeArrowheads="1"/>
          </p:cNvPicPr>
          <p:nvPr/>
        </p:nvPicPr>
        <p:blipFill>
          <a:blip r:embed="rId7">
            <a:lum bright="52000" contrast="-70000"/>
          </a:blip>
          <a:srcRect/>
          <a:stretch>
            <a:fillRect/>
          </a:stretch>
        </p:blipFill>
        <p:spPr bwMode="auto">
          <a:xfrm>
            <a:off x="4124325" y="2133600"/>
            <a:ext cx="1238250" cy="1447800"/>
          </a:xfrm>
          <a:prstGeom prst="rect">
            <a:avLst/>
          </a:prstGeom>
          <a:noFill/>
        </p:spPr>
      </p:pic>
      <p:cxnSp>
        <p:nvCxnSpPr>
          <p:cNvPr id="22555" name="AutoShape 27"/>
          <p:cNvCxnSpPr>
            <a:cxnSpLocks noChangeShapeType="1"/>
            <a:stCxn id="22553" idx="0"/>
            <a:endCxn id="22550" idx="2"/>
          </p:cNvCxnSpPr>
          <p:nvPr/>
        </p:nvCxnSpPr>
        <p:spPr bwMode="auto">
          <a:xfrm flipV="1">
            <a:off x="1524000" y="1447800"/>
            <a:ext cx="1666875" cy="1666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56" name="AutoShape 28"/>
          <p:cNvCxnSpPr>
            <a:cxnSpLocks noChangeShapeType="1"/>
            <a:stCxn id="22553" idx="7"/>
            <a:endCxn id="22549" idx="2"/>
          </p:cNvCxnSpPr>
          <p:nvPr/>
        </p:nvCxnSpPr>
        <p:spPr bwMode="auto">
          <a:xfrm flipV="1">
            <a:off x="1847850" y="2743200"/>
            <a:ext cx="1343025" cy="504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57" name="AutoShape 29"/>
          <p:cNvCxnSpPr>
            <a:cxnSpLocks noChangeShapeType="1"/>
            <a:stCxn id="22553" idx="5"/>
            <a:endCxn id="22551" idx="2"/>
          </p:cNvCxnSpPr>
          <p:nvPr/>
        </p:nvCxnSpPr>
        <p:spPr bwMode="auto">
          <a:xfrm>
            <a:off x="1847850" y="3914775"/>
            <a:ext cx="1343025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58" name="AutoShape 30"/>
          <p:cNvCxnSpPr>
            <a:cxnSpLocks noChangeShapeType="1"/>
            <a:stCxn id="22553" idx="4"/>
            <a:endCxn id="22552" idx="2"/>
          </p:cNvCxnSpPr>
          <p:nvPr/>
        </p:nvCxnSpPr>
        <p:spPr bwMode="auto">
          <a:xfrm>
            <a:off x="1524000" y="4048125"/>
            <a:ext cx="1676400" cy="151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59" name="AutoShape 31"/>
          <p:cNvCxnSpPr>
            <a:cxnSpLocks noChangeShapeType="1"/>
            <a:stCxn id="22550" idx="4"/>
            <a:endCxn id="22547" idx="4"/>
          </p:cNvCxnSpPr>
          <p:nvPr/>
        </p:nvCxnSpPr>
        <p:spPr bwMode="auto">
          <a:xfrm rot="16200000" flipH="1">
            <a:off x="4723606" y="848519"/>
            <a:ext cx="1588" cy="21336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0" name="AutoShape 32"/>
          <p:cNvCxnSpPr>
            <a:cxnSpLocks noChangeShapeType="1"/>
            <a:stCxn id="22550" idx="4"/>
            <a:endCxn id="22548" idx="4"/>
          </p:cNvCxnSpPr>
          <p:nvPr/>
        </p:nvCxnSpPr>
        <p:spPr bwMode="auto">
          <a:xfrm rot="16200000" flipH="1">
            <a:off x="5257006" y="315119"/>
            <a:ext cx="1588" cy="32004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1" name="AutoShape 33"/>
          <p:cNvCxnSpPr>
            <a:cxnSpLocks noChangeShapeType="1"/>
            <a:stCxn id="22549" idx="4"/>
            <a:endCxn id="22544" idx="4"/>
          </p:cNvCxnSpPr>
          <p:nvPr/>
        </p:nvCxnSpPr>
        <p:spPr bwMode="auto">
          <a:xfrm rot="16200000" flipH="1">
            <a:off x="4723606" y="2143919"/>
            <a:ext cx="1588" cy="21336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2" name="AutoShape 34"/>
          <p:cNvCxnSpPr>
            <a:cxnSpLocks noChangeShapeType="1"/>
            <a:stCxn id="22549" idx="4"/>
            <a:endCxn id="22545" idx="4"/>
          </p:cNvCxnSpPr>
          <p:nvPr/>
        </p:nvCxnSpPr>
        <p:spPr bwMode="auto">
          <a:xfrm rot="16200000" flipH="1">
            <a:off x="5257006" y="1610519"/>
            <a:ext cx="1588" cy="32004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3" name="AutoShape 35"/>
          <p:cNvCxnSpPr>
            <a:cxnSpLocks noChangeShapeType="1"/>
            <a:stCxn id="22549" idx="4"/>
            <a:endCxn id="22546" idx="4"/>
          </p:cNvCxnSpPr>
          <p:nvPr/>
        </p:nvCxnSpPr>
        <p:spPr bwMode="auto">
          <a:xfrm rot="16200000" flipH="1">
            <a:off x="5790406" y="1077119"/>
            <a:ext cx="1588" cy="42672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4" name="AutoShape 36"/>
          <p:cNvCxnSpPr>
            <a:cxnSpLocks noChangeShapeType="1"/>
            <a:stCxn id="22551" idx="4"/>
            <a:endCxn id="22541" idx="4"/>
          </p:cNvCxnSpPr>
          <p:nvPr/>
        </p:nvCxnSpPr>
        <p:spPr bwMode="auto">
          <a:xfrm rot="16200000" flipH="1">
            <a:off x="4723606" y="3515519"/>
            <a:ext cx="1588" cy="21336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5" name="AutoShape 37"/>
          <p:cNvCxnSpPr>
            <a:cxnSpLocks noChangeShapeType="1"/>
            <a:stCxn id="22551" idx="4"/>
            <a:endCxn id="22542" idx="4"/>
          </p:cNvCxnSpPr>
          <p:nvPr/>
        </p:nvCxnSpPr>
        <p:spPr bwMode="auto">
          <a:xfrm rot="16200000" flipH="1">
            <a:off x="5257006" y="2982119"/>
            <a:ext cx="1588" cy="32004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6" name="AutoShape 38"/>
          <p:cNvCxnSpPr>
            <a:cxnSpLocks noChangeShapeType="1"/>
            <a:stCxn id="22551" idx="4"/>
            <a:endCxn id="22543" idx="4"/>
          </p:cNvCxnSpPr>
          <p:nvPr/>
        </p:nvCxnSpPr>
        <p:spPr bwMode="auto">
          <a:xfrm rot="16200000" flipH="1">
            <a:off x="5790406" y="2448719"/>
            <a:ext cx="1588" cy="4267200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7" name="AutoShape 39"/>
          <p:cNvCxnSpPr>
            <a:cxnSpLocks noChangeShapeType="1"/>
            <a:stCxn id="22552" idx="4"/>
            <a:endCxn id="22538" idx="4"/>
          </p:cNvCxnSpPr>
          <p:nvPr/>
        </p:nvCxnSpPr>
        <p:spPr bwMode="auto">
          <a:xfrm rot="16200000" flipH="1">
            <a:off x="4728369" y="4968081"/>
            <a:ext cx="1588" cy="2124075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8" name="AutoShape 40"/>
          <p:cNvCxnSpPr>
            <a:cxnSpLocks noChangeShapeType="1"/>
            <a:stCxn id="22552" idx="4"/>
            <a:endCxn id="22539" idx="4"/>
          </p:cNvCxnSpPr>
          <p:nvPr/>
        </p:nvCxnSpPr>
        <p:spPr bwMode="auto">
          <a:xfrm rot="16200000" flipH="1">
            <a:off x="5261769" y="4434681"/>
            <a:ext cx="1588" cy="3190875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22569" name="AutoShape 41"/>
          <p:cNvCxnSpPr>
            <a:cxnSpLocks noChangeShapeType="1"/>
            <a:stCxn id="22552" idx="4"/>
            <a:endCxn id="22540" idx="4"/>
          </p:cNvCxnSpPr>
          <p:nvPr/>
        </p:nvCxnSpPr>
        <p:spPr bwMode="auto">
          <a:xfrm rot="16200000" flipH="1">
            <a:off x="5795169" y="3901281"/>
            <a:ext cx="1588" cy="4257675"/>
          </a:xfrm>
          <a:prstGeom prst="curvedConnector3">
            <a:avLst>
              <a:gd name="adj1" fmla="val 1380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sp>
        <p:nvSpPr>
          <p:cNvPr id="22570" name="Text Box 42"/>
          <p:cNvSpPr txBox="1">
            <a:spLocks noChangeArrowheads="1"/>
          </p:cNvSpPr>
          <p:nvPr/>
        </p:nvSpPr>
        <p:spPr bwMode="auto">
          <a:xfrm>
            <a:off x="1905000" y="6248400"/>
            <a:ext cx="34290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1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2571" name="Text Box 43"/>
          <p:cNvSpPr txBox="1">
            <a:spLocks noChangeArrowheads="1"/>
          </p:cNvSpPr>
          <p:nvPr/>
        </p:nvSpPr>
        <p:spPr bwMode="auto">
          <a:xfrm>
            <a:off x="5334000" y="6248400"/>
            <a:ext cx="36576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Level 2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2572" name="Text Box 44"/>
          <p:cNvSpPr txBox="1">
            <a:spLocks noChangeArrowheads="1"/>
          </p:cNvSpPr>
          <p:nvPr/>
        </p:nvSpPr>
        <p:spPr bwMode="auto">
          <a:xfrm>
            <a:off x="0" y="6248400"/>
            <a:ext cx="3048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Context Level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2743200" y="762000"/>
            <a:ext cx="0" cy="586740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lgDashDot"/>
            <a:rou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4800600" y="762000"/>
            <a:ext cx="0" cy="586740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lgDashDot"/>
            <a:round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Commonly made errors</a:t>
            </a:r>
            <a:endParaRPr lang="en-GB" sz="4400" b="1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997450"/>
          </a:xfrm>
        </p:spPr>
        <p:txBody>
          <a:bodyPr lIns="18000" tIns="46800" rIns="18000" bIns="46800"/>
          <a:lstStyle/>
          <a:p>
            <a:pPr>
              <a:spcBef>
                <a:spcPts val="465"/>
              </a:spcBef>
            </a:pPr>
            <a:r>
              <a:rPr lang="en-GB" sz="2000" b="1"/>
              <a:t>Unbalanced DFDs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Forgetting to mention the names of the data flows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Unrepresented functions or data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External entities appearing at higher level DFDs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Trying to represent control aspects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Context diagram having more than one bubble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A bubble decomposed into too many bubbles in the next level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Terminating decomposition too early</a:t>
            </a:r>
            <a:endParaRPr lang="en-GB" sz="2000" b="1"/>
          </a:p>
          <a:p>
            <a:pPr>
              <a:spcBef>
                <a:spcPts val="465"/>
              </a:spcBef>
            </a:pPr>
            <a:r>
              <a:rPr lang="en-GB" sz="2000" b="1"/>
              <a:t>Nouns used in naming bubbles</a:t>
            </a:r>
            <a:endParaRPr lang="en-GB" sz="20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Shortcomings of the DFD Model</a:t>
            </a:r>
            <a:endParaRPr lang="en-GB" b="1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441825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DFD technique does not provide: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any clear guidance as to how exactly one should go about decomposing a function: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one has to use subjective judgement to carry out decomposition.</a:t>
            </a:r>
            <a:endParaRPr lang="en-GB" sz="2400" b="1">
              <a:solidFill>
                <a:srgbClr val="4C38E2"/>
              </a:solidFill>
            </a:endParaRPr>
          </a:p>
          <a:p>
            <a:pPr>
              <a:spcBef>
                <a:spcPts val="640"/>
              </a:spcBef>
            </a:pPr>
            <a:r>
              <a:rPr lang="en-GB" sz="2800" b="1"/>
              <a:t>Structured analysis techniques do not specify when to stop a decomposition process: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to what length decomposition needs to be carried out.</a:t>
            </a:r>
            <a:endParaRPr lang="en-GB" sz="2400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725"/>
              </a:spcBef>
            </a:pPr>
            <a:r>
              <a:rPr lang="en-GB" sz="3200" b="1"/>
              <a:t>Extending DFD Technique to Real-Time Systems</a:t>
            </a:r>
            <a:endParaRPr lang="en-GB" sz="3200" b="1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5049838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For real-time systems (systems having time bounds on their actions),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essential to model control flow and events.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Widely accepted technique: </a:t>
            </a:r>
            <a:r>
              <a:rPr lang="en-GB" b="1">
                <a:solidFill>
                  <a:srgbClr val="003399"/>
                </a:solidFill>
              </a:rPr>
              <a:t>Ward and Mellor technique. </a:t>
            </a:r>
            <a:endParaRPr lang="en-GB" b="1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003399"/>
                </a:solidFill>
              </a:rPr>
              <a:t>a type of process (bubbles) that handles only control flows is introduced. </a:t>
            </a:r>
            <a:endParaRPr lang="en-GB" b="1">
              <a:solidFill>
                <a:srgbClr val="003399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003399"/>
                </a:solidFill>
              </a:rPr>
              <a:t>These processes are represented using dashed circles.</a:t>
            </a:r>
            <a:endParaRPr lang="en-GB" b="1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GB" sz="4800" b="1"/>
              <a:t>Structured Design</a:t>
            </a:r>
            <a:endParaRPr lang="en-GB" sz="4800" b="1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8498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>
                <a:solidFill>
                  <a:srgbClr val="4C38E2"/>
                </a:solidFill>
              </a:rPr>
              <a:t>The aim of structured design</a:t>
            </a:r>
            <a:endParaRPr lang="en-GB" sz="2800" b="1">
              <a:solidFill>
                <a:srgbClr val="4C38E2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transform the results of structured analysis (i.e., a DFD representation) into a structure</a:t>
            </a:r>
            <a:r>
              <a:rPr lang="en-GB" sz="2400" b="1">
                <a:solidFill>
                  <a:srgbClr val="FFFF00"/>
                </a:solidFill>
              </a:rPr>
              <a:t> </a:t>
            </a:r>
            <a:r>
              <a:rPr lang="en-GB" sz="2400" b="1">
                <a:solidFill>
                  <a:srgbClr val="003399"/>
                </a:solidFill>
              </a:rPr>
              <a:t>chart. </a:t>
            </a:r>
            <a:endParaRPr lang="en-GB" sz="2400" b="1">
              <a:solidFill>
                <a:srgbClr val="003399"/>
              </a:solidFill>
            </a:endParaRPr>
          </a:p>
          <a:p>
            <a:pPr>
              <a:spcBef>
                <a:spcPts val="640"/>
              </a:spcBef>
            </a:pPr>
            <a:r>
              <a:rPr lang="en-GB" sz="2800" b="1"/>
              <a:t>A structure chart represents the software architecture: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various modules making up the system,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 module dependency (i.e. which module calls which other modules),  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parameters  passed among different modules. </a:t>
            </a:r>
            <a:endParaRPr lang="en-GB" sz="24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4411" t="16651" r="26903" b="6058"/>
          <a:stretch>
            <a:fillRect/>
          </a:stretch>
        </p:blipFill>
        <p:spPr>
          <a:xfrm>
            <a:off x="89535" y="227965"/>
            <a:ext cx="9072880" cy="6422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Types of DFD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178800" cy="5643602"/>
          </a:xfrm>
        </p:spPr>
        <p:txBody>
          <a:bodyPr/>
          <a:lstStyle/>
          <a:p>
            <a:r>
              <a:rPr lang="en-IN" sz="2400" dirty="0" smtClean="0"/>
              <a:t>Data Flow Diagrams are either Logical or Physical.</a:t>
            </a:r>
            <a:endParaRPr lang="en-IN" sz="2400" dirty="0" smtClean="0"/>
          </a:p>
          <a:p>
            <a:endParaRPr lang="en-IN" sz="2400" b="1" dirty="0" smtClean="0"/>
          </a:p>
          <a:p>
            <a:pPr lvl="1"/>
            <a:r>
              <a:rPr lang="en-IN" sz="2000" b="1" dirty="0" smtClean="0"/>
              <a:t>Logical DFD</a:t>
            </a:r>
            <a:r>
              <a:rPr lang="en-IN" sz="2000" dirty="0" smtClean="0"/>
              <a:t> - This type of DFD concentrates on the system process, and flow of data in the system.</a:t>
            </a:r>
            <a:endParaRPr lang="en-IN" sz="2000" dirty="0" smtClean="0"/>
          </a:p>
          <a:p>
            <a:pPr lvl="1"/>
            <a:endParaRPr lang="en-IN" sz="2000" dirty="0" smtClean="0"/>
          </a:p>
          <a:p>
            <a:pPr lvl="1"/>
            <a:r>
              <a:rPr lang="en-IN" sz="2000" dirty="0" smtClean="0"/>
              <a:t>For example in a Banking software system, how data is moved between different entities.</a:t>
            </a:r>
            <a:endParaRPr lang="en-IN" sz="2000" dirty="0" smtClean="0"/>
          </a:p>
          <a:p>
            <a:pPr lvl="1"/>
            <a:endParaRPr lang="en-IN" sz="2000" b="1" dirty="0" smtClean="0"/>
          </a:p>
          <a:p>
            <a:pPr lvl="1"/>
            <a:r>
              <a:rPr lang="en-IN" sz="2000" b="1" dirty="0" smtClean="0"/>
              <a:t>Physical DFD</a:t>
            </a:r>
            <a:r>
              <a:rPr lang="en-IN" sz="2000" dirty="0" smtClean="0"/>
              <a:t> - This type of DFD shows how the data flow is actually implemented in the system. </a:t>
            </a:r>
            <a:endParaRPr lang="en-IN" sz="2000" dirty="0" smtClean="0"/>
          </a:p>
          <a:p>
            <a:pPr lvl="1"/>
            <a:endParaRPr lang="en-IN" sz="2000" dirty="0" smtClean="0"/>
          </a:p>
          <a:p>
            <a:pPr lvl="1"/>
            <a:r>
              <a:rPr lang="en-IN" sz="2000" dirty="0" smtClean="0"/>
              <a:t>It is more specific and close to the implementation.</a:t>
            </a:r>
            <a:endParaRPr lang="en-IN" sz="2000" dirty="0" smtClean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GB" sz="4800" b="1"/>
              <a:t>Structure Chart</a:t>
            </a:r>
            <a:endParaRPr lang="en-GB" sz="4800" b="1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756150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Structure chart representation 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easily implementable using programming languages</a:t>
            </a:r>
            <a:r>
              <a:rPr lang="en-GB" sz="2000" b="1"/>
              <a:t>.  </a:t>
            </a:r>
            <a:endParaRPr lang="en-GB" sz="2000" b="1"/>
          </a:p>
          <a:p>
            <a:pPr>
              <a:spcBef>
                <a:spcPts val="640"/>
              </a:spcBef>
            </a:pPr>
            <a:r>
              <a:rPr lang="en-GB" sz="2800" b="1"/>
              <a:t>Main focus of a  structure chart: </a:t>
            </a:r>
            <a:endParaRPr lang="en-GB" sz="2800" b="1"/>
          </a:p>
          <a:p>
            <a:pPr lvl="1">
              <a:spcBef>
                <a:spcPts val="725"/>
              </a:spcBef>
            </a:pPr>
            <a:r>
              <a:rPr lang="en-GB" b="1"/>
              <a:t>define the module structure of a software,</a:t>
            </a:r>
            <a:r>
              <a:rPr lang="en-GB" sz="2400" b="1"/>
              <a:t> </a:t>
            </a:r>
            <a:endParaRPr lang="en-GB" sz="2400" b="1"/>
          </a:p>
          <a:p>
            <a:pPr lvl="1">
              <a:spcBef>
                <a:spcPts val="725"/>
              </a:spcBef>
            </a:pPr>
            <a:r>
              <a:rPr lang="en-GB" b="1"/>
              <a:t>interaction among different modules,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4C38E2"/>
                </a:solidFill>
              </a:rPr>
              <a:t>procedural aspects (e.g,  how a particular functionality is achieved) are not represented.</a:t>
            </a:r>
            <a:endParaRPr lang="en-GB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US" altLang="en-GB" b="1"/>
              <a:t>1. </a:t>
            </a:r>
            <a:r>
              <a:rPr lang="en-GB" b="1"/>
              <a:t>Basic building blocks of structure chart</a:t>
            </a:r>
            <a:endParaRPr lang="en-GB" b="1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825"/>
              </a:spcBef>
            </a:pPr>
            <a:r>
              <a:rPr lang="en-GB" sz="3600" b="1"/>
              <a:t>Rectangular box: </a:t>
            </a:r>
            <a:endParaRPr lang="en-GB" sz="3600" b="1"/>
          </a:p>
          <a:p>
            <a:pPr lvl="1">
              <a:spcBef>
                <a:spcPts val="725"/>
              </a:spcBef>
            </a:pPr>
            <a:r>
              <a:rPr lang="en-GB" sz="3200" b="1"/>
              <a:t>A rectangular box represents a module.</a:t>
            </a:r>
            <a:endParaRPr lang="en-GB" sz="3200" b="1"/>
          </a:p>
          <a:p>
            <a:pPr lvl="1">
              <a:spcBef>
                <a:spcPts val="725"/>
              </a:spcBef>
            </a:pPr>
            <a:r>
              <a:rPr lang="en-GB" sz="3200" b="1"/>
              <a:t>annotated with the name of the module it represents.</a:t>
            </a:r>
            <a:endParaRPr lang="en-GB" sz="3200" b="1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3200400" y="4419600"/>
            <a:ext cx="22082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  <a:tab pos="21717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46084" name="AutoShape 4"/>
          <p:cNvSpPr>
            <a:spLocks noChangeArrowheads="1"/>
          </p:cNvSpPr>
          <p:nvPr/>
        </p:nvSpPr>
        <p:spPr bwMode="auto">
          <a:xfrm>
            <a:off x="3200400" y="44196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375"/>
              </a:spcBef>
            </a:pPr>
            <a:r>
              <a:rPr lang="en-US" altLang="en-GB" sz="6000" b="1"/>
              <a:t>2. </a:t>
            </a:r>
            <a:r>
              <a:rPr lang="en-GB" sz="6000" b="1"/>
              <a:t>Arrows</a:t>
            </a:r>
            <a:endParaRPr lang="en-GB" sz="6000" b="1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An arrow between two modules implies: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during  execution control is passed from one module to the other in the direction of the arrow. </a:t>
            </a:r>
            <a:endParaRPr lang="en-GB" sz="2400" b="1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752600" y="44196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3962400" y="4419600"/>
            <a:ext cx="2132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auto">
          <a:xfrm>
            <a:off x="4495800" y="32766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3886200" y="43434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1600200" y="43434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>
            <a:off x="2514600" y="3810000"/>
            <a:ext cx="2057400" cy="5334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4876800" y="3810000"/>
            <a:ext cx="0" cy="5334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4572000" y="3276600"/>
            <a:ext cx="1141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6248400" y="44196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47116" name="AutoShape 12"/>
          <p:cNvSpPr>
            <a:spLocks noChangeArrowheads="1"/>
          </p:cNvSpPr>
          <p:nvPr/>
        </p:nvSpPr>
        <p:spPr bwMode="auto">
          <a:xfrm>
            <a:off x="6096000" y="43434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876800" y="3810000"/>
            <a:ext cx="0" cy="5334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257800" y="3810000"/>
            <a:ext cx="1828800" cy="5334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US" altLang="en-GB" sz="4800" b="1"/>
              <a:t>3. </a:t>
            </a:r>
            <a:r>
              <a:rPr lang="en-GB" sz="4800" b="1"/>
              <a:t>Data flow Arrows</a:t>
            </a:r>
            <a:endParaRPr lang="en-GB" sz="4800" b="1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Data flow arrows represent: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data passing from one module to another in the direction of the arrow.</a:t>
            </a:r>
            <a:endParaRPr lang="en-GB" sz="2400" b="1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057400" y="45720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4800600" y="2819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8133" name="AutoShape 5"/>
          <p:cNvSpPr>
            <a:spLocks noChangeArrowheads="1"/>
          </p:cNvSpPr>
          <p:nvPr/>
        </p:nvSpPr>
        <p:spPr bwMode="auto">
          <a:xfrm>
            <a:off x="1905000" y="44958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 flipH="1">
            <a:off x="2819400" y="3352800"/>
            <a:ext cx="2286000" cy="11430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876800" y="2819400"/>
            <a:ext cx="1141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 flipV="1">
            <a:off x="4191000" y="3733800"/>
            <a:ext cx="457200" cy="2286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4814" t="18143" r="27331" b="12177"/>
          <a:stretch>
            <a:fillRect/>
          </a:stretch>
        </p:blipFill>
        <p:spPr>
          <a:xfrm>
            <a:off x="87630" y="228600"/>
            <a:ext cx="8735695" cy="6361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US" altLang="en-GB" sz="4800" b="1"/>
              <a:t>4. </a:t>
            </a:r>
            <a:r>
              <a:rPr lang="en-GB" sz="4800" b="1"/>
              <a:t>Library modules</a:t>
            </a:r>
            <a:endParaRPr lang="en-GB" sz="4800" b="1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Library modules represent  frequently called modules: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 a rectangle with double side edges.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Simplifies drawing when a module is called by several modules.</a:t>
            </a:r>
            <a:endParaRPr lang="en-GB" b="1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971800" y="4114800"/>
            <a:ext cx="1903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49156" name="AutoShape 4"/>
          <p:cNvSpPr>
            <a:spLocks noChangeArrowheads="1"/>
          </p:cNvSpPr>
          <p:nvPr/>
        </p:nvSpPr>
        <p:spPr bwMode="auto">
          <a:xfrm>
            <a:off x="2743200" y="41148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2895600" y="4114800"/>
            <a:ext cx="0" cy="5334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4648200" y="4114800"/>
            <a:ext cx="0" cy="5334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US" altLang="en-GB" sz="5400" b="1"/>
              <a:t>5. </a:t>
            </a:r>
            <a:r>
              <a:rPr lang="en-GB" sz="5400" b="1"/>
              <a:t>Selection </a:t>
            </a:r>
            <a:endParaRPr lang="en-GB" sz="5400" b="1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The diamond symbol  represents: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one module of several modules connected  to the diamond symbol is invoked depending on some condition.</a:t>
            </a:r>
            <a:endParaRPr lang="en-GB" sz="2400" b="1"/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524000" y="4648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733800" y="4648200"/>
            <a:ext cx="2132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0181" name="AutoShape 5"/>
          <p:cNvSpPr>
            <a:spLocks noChangeArrowheads="1"/>
          </p:cNvSpPr>
          <p:nvPr/>
        </p:nvSpPr>
        <p:spPr bwMode="auto">
          <a:xfrm>
            <a:off x="4267200" y="3200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0182" name="AutoShape 6"/>
          <p:cNvSpPr>
            <a:spLocks noChangeArrowheads="1"/>
          </p:cNvSpPr>
          <p:nvPr/>
        </p:nvSpPr>
        <p:spPr bwMode="auto">
          <a:xfrm>
            <a:off x="36576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0183" name="AutoShape 7"/>
          <p:cNvSpPr>
            <a:spLocks noChangeArrowheads="1"/>
          </p:cNvSpPr>
          <p:nvPr/>
        </p:nvSpPr>
        <p:spPr bwMode="auto">
          <a:xfrm>
            <a:off x="13716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2286000" y="3886200"/>
            <a:ext cx="2133600" cy="685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4648200" y="4038600"/>
            <a:ext cx="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4343400" y="3200400"/>
            <a:ext cx="1141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6019800" y="4648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0188" name="AutoShape 12"/>
          <p:cNvSpPr>
            <a:spLocks noChangeArrowheads="1"/>
          </p:cNvSpPr>
          <p:nvPr/>
        </p:nvSpPr>
        <p:spPr bwMode="auto">
          <a:xfrm>
            <a:off x="58674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648200" y="3962400"/>
            <a:ext cx="0" cy="609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4876800" y="3886200"/>
            <a:ext cx="1981200" cy="685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191" name="Freeform 15"/>
          <p:cNvSpPr>
            <a:spLocks noChangeArrowheads="1"/>
          </p:cNvSpPr>
          <p:nvPr/>
        </p:nvSpPr>
        <p:spPr bwMode="auto">
          <a:xfrm>
            <a:off x="4419600" y="3733800"/>
            <a:ext cx="455613" cy="227013"/>
          </a:xfrm>
          <a:custGeom>
            <a:avLst/>
            <a:gdLst/>
            <a:ahLst/>
            <a:cxnLst>
              <a:cxn ang="0">
                <a:pos x="635" y="0"/>
              </a:cxn>
              <a:cxn ang="0">
                <a:pos x="1270" y="317"/>
              </a:cxn>
              <a:cxn ang="0">
                <a:pos x="635" y="635"/>
              </a:cxn>
              <a:cxn ang="0">
                <a:pos x="0" y="317"/>
              </a:cxn>
              <a:cxn ang="0">
                <a:pos x="635" y="0"/>
              </a:cxn>
            </a:cxnLst>
            <a:rect l="0" t="0" r="r" b="b"/>
            <a:pathLst>
              <a:path w="1271" h="636">
                <a:moveTo>
                  <a:pt x="635" y="0"/>
                </a:moveTo>
                <a:lnTo>
                  <a:pt x="1270" y="317"/>
                </a:lnTo>
                <a:lnTo>
                  <a:pt x="635" y="635"/>
                </a:lnTo>
                <a:lnTo>
                  <a:pt x="0" y="317"/>
                </a:lnTo>
                <a:lnTo>
                  <a:pt x="635" y="0"/>
                </a:lnTo>
              </a:path>
            </a:pathLst>
          </a:cu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US" altLang="en-GB" sz="5400" b="1"/>
              <a:t>6. </a:t>
            </a:r>
            <a:r>
              <a:rPr lang="en-GB" sz="5400" b="1"/>
              <a:t>Repetition</a:t>
            </a:r>
            <a:endParaRPr lang="en-GB" sz="5400" b="1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A loop around control flow arrows denotes that the concerned modules are invoked repeatedly.</a:t>
            </a:r>
            <a:endParaRPr lang="en-GB" sz="2800" b="1"/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371600" y="4648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581400" y="4648200"/>
            <a:ext cx="2132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>
            <a:off x="4114800" y="29718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35052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1207" name="AutoShape 7"/>
          <p:cNvSpPr>
            <a:spLocks noChangeArrowheads="1"/>
          </p:cNvSpPr>
          <p:nvPr/>
        </p:nvSpPr>
        <p:spPr bwMode="auto">
          <a:xfrm>
            <a:off x="12192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 flipH="1">
            <a:off x="2286000" y="3505200"/>
            <a:ext cx="1905000" cy="1066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191000" y="2971800"/>
            <a:ext cx="1141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5867400" y="4648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1211" name="AutoShape 11"/>
          <p:cNvSpPr>
            <a:spLocks noChangeArrowheads="1"/>
          </p:cNvSpPr>
          <p:nvPr/>
        </p:nvSpPr>
        <p:spPr bwMode="auto">
          <a:xfrm>
            <a:off x="5715000" y="4572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495800" y="3505200"/>
            <a:ext cx="0" cy="1066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876800" y="3505200"/>
            <a:ext cx="1828800" cy="1066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1214" name="Freeform 14"/>
          <p:cNvSpPr/>
          <p:nvPr/>
        </p:nvSpPr>
        <p:spPr bwMode="auto">
          <a:xfrm>
            <a:off x="3505200" y="3581400"/>
            <a:ext cx="22082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33" y="1058"/>
              </a:cxn>
              <a:cxn ang="0">
                <a:pos x="6137" y="0"/>
              </a:cxn>
            </a:cxnLst>
            <a:rect l="0" t="0" r="r" b="b"/>
            <a:pathLst>
              <a:path w="6138" h="1059">
                <a:moveTo>
                  <a:pt x="0" y="0"/>
                </a:moveTo>
                <a:cubicBezTo>
                  <a:pt x="904" y="530"/>
                  <a:pt x="1810" y="1058"/>
                  <a:pt x="2833" y="1058"/>
                </a:cubicBezTo>
                <a:cubicBezTo>
                  <a:pt x="3855" y="1058"/>
                  <a:pt x="4996" y="530"/>
                  <a:pt x="6137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GB" sz="5400" b="1"/>
              <a:t>Structure Chart</a:t>
            </a:r>
            <a:endParaRPr lang="en-GB" sz="5400" b="1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3037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There is only one module at the top: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the </a:t>
            </a:r>
            <a:r>
              <a:rPr lang="en-GB" sz="2400" b="1">
                <a:solidFill>
                  <a:srgbClr val="4C38E2"/>
                </a:solidFill>
              </a:rPr>
              <a:t>root module. </a:t>
            </a:r>
            <a:endParaRPr lang="en-GB" sz="2400" b="1">
              <a:solidFill>
                <a:srgbClr val="4C38E2"/>
              </a:solidFill>
            </a:endParaRPr>
          </a:p>
          <a:p>
            <a:pPr>
              <a:spcBef>
                <a:spcPts val="640"/>
              </a:spcBef>
            </a:pPr>
            <a:r>
              <a:rPr lang="en-GB" sz="2800" b="1"/>
              <a:t>There is at most one control relationship between any two modules: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if module A invokes module B, 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module B cannot invoke module A. 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The main reason behind this restriction: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003399"/>
                </a:solidFill>
              </a:rPr>
              <a:t>consider modules in a structure chart to be arranged in layers or levels.</a:t>
            </a:r>
            <a:endParaRPr lang="en-GB" sz="2400" b="1">
              <a:solidFill>
                <a:srgbClr val="003399"/>
              </a:solidFill>
            </a:endParaRPr>
          </a:p>
        </p:txBody>
      </p:sp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7013575" y="4687888"/>
            <a:ext cx="182563" cy="365125"/>
          </a:xfrm>
          <a:prstGeom prst="roundRect">
            <a:avLst>
              <a:gd name="adj" fmla="val 861"/>
            </a:avLst>
          </a:prstGeom>
          <a:noFill/>
          <a:ln w="9525">
            <a:noFill/>
            <a:rou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GB" sz="5400" b="1"/>
              <a:t>Structure Chart</a:t>
            </a:r>
            <a:endParaRPr lang="en-GB" sz="5400" b="1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70363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4000" b="1"/>
              <a:t>The principle of abstraction: </a:t>
            </a:r>
            <a:endParaRPr lang="en-GB" sz="4000" b="1"/>
          </a:p>
          <a:p>
            <a:pPr lvl="1">
              <a:spcBef>
                <a:spcPts val="825"/>
              </a:spcBef>
            </a:pPr>
            <a:r>
              <a:rPr lang="en-GB" sz="3600" b="1"/>
              <a:t>does not allow lower-level modules to invoke higher-level modules:</a:t>
            </a:r>
            <a:endParaRPr lang="en-GB" sz="3600" b="1"/>
          </a:p>
          <a:p>
            <a:pPr lvl="1">
              <a:spcBef>
                <a:spcPts val="825"/>
              </a:spcBef>
            </a:pPr>
            <a:r>
              <a:rPr lang="en-GB" sz="3600" b="1"/>
              <a:t>But, two higher-level modules can invoke the same lower-level module.  </a:t>
            </a:r>
            <a:endParaRPr lang="en-GB" sz="3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DFD Components</a:t>
            </a:r>
            <a:br>
              <a:rPr lang="en-IN" sz="3200" dirty="0" smtClean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928670"/>
            <a:ext cx="8501122" cy="5643602"/>
          </a:xfrm>
        </p:spPr>
        <p:txBody>
          <a:bodyPr/>
          <a:lstStyle/>
          <a:p>
            <a:pPr algn="just"/>
            <a:r>
              <a:rPr lang="en-IN" sz="2000" dirty="0" smtClean="0"/>
              <a:t>DFD can represent Source, destination, storage and flow of data using the following set of components –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/>
            <a:r>
              <a:rPr lang="en-IN" sz="2000" b="1" dirty="0" smtClean="0"/>
              <a:t>Entities</a:t>
            </a:r>
            <a:r>
              <a:rPr lang="en-IN" sz="2000" dirty="0" smtClean="0"/>
              <a:t> - Entities are source and destination of information data. </a:t>
            </a:r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/>
            <a:r>
              <a:rPr lang="en-IN" sz="2000" b="1" dirty="0" smtClean="0"/>
              <a:t>Process</a:t>
            </a:r>
            <a:r>
              <a:rPr lang="en-IN" sz="2000" dirty="0" smtClean="0"/>
              <a:t> - Activities and action taken on the data are represented by Circle or Round-edged rectangles.</a:t>
            </a:r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/>
            <a:r>
              <a:rPr lang="en-IN" sz="2000" b="1" dirty="0" smtClean="0"/>
              <a:t>Data Storage</a:t>
            </a:r>
            <a:r>
              <a:rPr lang="en-IN" sz="2000" dirty="0" smtClean="0"/>
              <a:t> - There are two variants of data storage - it can either be represented as a rectangle with absence of both smaller sides or as an open-sided rectangle with only one side missing.</a:t>
            </a:r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/>
            <a:r>
              <a:rPr lang="en-IN" sz="2000" b="1" dirty="0" smtClean="0"/>
              <a:t>Data Flow</a:t>
            </a:r>
            <a:r>
              <a:rPr lang="en-IN" sz="2000" dirty="0" smtClean="0"/>
              <a:t> - Movement of data is shown by pointed arrows. Data movement is shown from the base of arrow as its source towards head of the arrow as destination.</a:t>
            </a:r>
            <a:endParaRPr lang="en-IN" sz="2000" dirty="0" smtClean="0"/>
          </a:p>
          <a:p>
            <a:pPr algn="just"/>
            <a:endParaRPr lang="en-IN" sz="2000" dirty="0"/>
          </a:p>
        </p:txBody>
      </p:sp>
      <p:pic>
        <p:nvPicPr>
          <p:cNvPr id="1026" name="Picture 2" descr="DFD Component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28794" y="1643050"/>
            <a:ext cx="4657725" cy="9334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en-GB"/>
              <a:t>RMS calculator</a:t>
            </a:r>
            <a:endParaRPr lang="en-US" altLang="en-GB"/>
          </a:p>
        </p:txBody>
      </p:sp>
      <p:pic>
        <p:nvPicPr>
          <p:cNvPr id="1229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38275" t="45479" r="36665" b="19048"/>
          <a:stretch>
            <a:fillRect/>
          </a:stretch>
        </p:blipFill>
        <p:spPr>
          <a:xfrm>
            <a:off x="3676650" y="1543050"/>
            <a:ext cx="4668838" cy="3719513"/>
          </a:xfrm>
          <a:ln>
            <a:solidFill>
              <a:schemeClr val="tx1"/>
            </a:solidFill>
            <a:miter/>
          </a:ln>
        </p:spPr>
      </p:pic>
      <p:sp>
        <p:nvSpPr>
          <p:cNvPr id="12291" name="Text Box 4"/>
          <p:cNvSpPr txBox="1"/>
          <p:nvPr/>
        </p:nvSpPr>
        <p:spPr>
          <a:xfrm>
            <a:off x="384175" y="1782763"/>
            <a:ext cx="305752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en-GB">
                <a:latin typeface="Arial Black" panose="020B0A04020102020204" pitchFamily="34" charset="0"/>
              </a:rPr>
              <a:t>RMS Calculator : </a:t>
            </a:r>
            <a:endParaRPr lang="en-US" altLang="en-GB">
              <a:latin typeface="Arial Black" panose="020B0A04020102020204" pitchFamily="34" charset="0"/>
            </a:endParaRPr>
          </a:p>
          <a:p>
            <a:endParaRPr lang="en-US" altLang="en-GB">
              <a:latin typeface="Arial Black" panose="020B0A04020102020204" pitchFamily="34" charset="0"/>
            </a:endParaRPr>
          </a:p>
          <a:p>
            <a:r>
              <a:rPr lang="en-US" altLang="en-GB">
                <a:latin typeface="Arial Black" panose="020B0A04020102020204" pitchFamily="34" charset="0"/>
              </a:rPr>
              <a:t>Reads three integers and determine Root Mean Square</a:t>
            </a:r>
            <a:endParaRPr lang="en-US" altLang="en-GB">
              <a:latin typeface="Arial Black" panose="020B0A04020102020204" pitchFamily="34" charset="0"/>
            </a:endParaRPr>
          </a:p>
          <a:p>
            <a:endParaRPr lang="en-US" altLang="en-GB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490"/>
              </a:spcBef>
            </a:pPr>
            <a:r>
              <a:rPr lang="en-GB" sz="5400" b="1"/>
              <a:t>Example</a:t>
            </a:r>
            <a:r>
              <a:rPr lang="en-GB" sz="6600"/>
              <a:t> </a:t>
            </a:r>
            <a:endParaRPr lang="en-GB" sz="6600"/>
          </a:p>
        </p:txBody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114800" y="1676400"/>
            <a:ext cx="1903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846455" y="3124200"/>
            <a:ext cx="2352675" cy="395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429000" y="3124200"/>
            <a:ext cx="2132013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715000" y="3124200"/>
            <a:ext cx="20558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85800" y="4419600"/>
            <a:ext cx="1522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286000" y="4283075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80" name="AutoShape 8"/>
          <p:cNvSpPr>
            <a:spLocks noChangeArrowheads="1"/>
          </p:cNvSpPr>
          <p:nvPr/>
        </p:nvSpPr>
        <p:spPr bwMode="auto">
          <a:xfrm>
            <a:off x="4038600" y="1676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1" name="AutoShape 9"/>
          <p:cNvSpPr>
            <a:spLocks noChangeArrowheads="1"/>
          </p:cNvSpPr>
          <p:nvPr/>
        </p:nvSpPr>
        <p:spPr bwMode="auto">
          <a:xfrm>
            <a:off x="3429000" y="3048000"/>
            <a:ext cx="2056130" cy="681355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2" name="AutoShape 10"/>
          <p:cNvSpPr>
            <a:spLocks noChangeArrowheads="1"/>
          </p:cNvSpPr>
          <p:nvPr/>
        </p:nvSpPr>
        <p:spPr bwMode="auto">
          <a:xfrm>
            <a:off x="5638800" y="3048000"/>
            <a:ext cx="2600325" cy="680720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>
            <a:off x="845820" y="3048000"/>
            <a:ext cx="2353310" cy="532130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4" name="AutoShape 12"/>
          <p:cNvSpPr>
            <a:spLocks noChangeArrowheads="1"/>
          </p:cNvSpPr>
          <p:nvPr/>
        </p:nvSpPr>
        <p:spPr bwMode="auto">
          <a:xfrm>
            <a:off x="762000" y="43434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5" name="AutoShape 13"/>
          <p:cNvSpPr>
            <a:spLocks noChangeArrowheads="1"/>
          </p:cNvSpPr>
          <p:nvPr/>
        </p:nvSpPr>
        <p:spPr bwMode="auto">
          <a:xfrm>
            <a:off x="2362200" y="43434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 flipH="1">
            <a:off x="2133600" y="2209800"/>
            <a:ext cx="198120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 flipH="1">
            <a:off x="1371600" y="3581400"/>
            <a:ext cx="7620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4419600" y="2209800"/>
            <a:ext cx="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4800600" y="2209800"/>
            <a:ext cx="182880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>
            <a:off x="2362200" y="3581400"/>
            <a:ext cx="6096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1752600" y="2270125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US" altLang="en-GB" sz="2000" b="1">
              <a:latin typeface="times" charset="0"/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V="1">
            <a:off x="3200400" y="2590800"/>
            <a:ext cx="457200" cy="152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3581400" y="2574925"/>
            <a:ext cx="1903413" cy="334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925"/>
              </a:spcBef>
              <a:tabLst>
                <a:tab pos="863600" algn="l"/>
                <a:tab pos="1728470" algn="l"/>
              </a:tabLst>
            </a:pPr>
            <a:endParaRPr lang="en-GB" sz="1600" b="1">
              <a:latin typeface="times" charset="0"/>
            </a:endParaRPr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4343400" y="2286000"/>
            <a:ext cx="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4495800" y="2286000"/>
            <a:ext cx="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head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4565015" y="217932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97" name="Text Box 25"/>
          <p:cNvSpPr txBox="1">
            <a:spLocks noChangeArrowheads="1"/>
          </p:cNvSpPr>
          <p:nvPr/>
        </p:nvSpPr>
        <p:spPr bwMode="auto">
          <a:xfrm>
            <a:off x="5867400" y="2362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5486400" y="2362200"/>
            <a:ext cx="457200" cy="228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 flipH="1">
            <a:off x="3124200" y="3728085"/>
            <a:ext cx="1295400" cy="615315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GB" sz="4800" b="1"/>
              <a:t>Bad Design</a:t>
            </a:r>
            <a:endParaRPr lang="en-GB" sz="4800" b="1"/>
          </a:p>
        </p:txBody>
      </p:sp>
      <p:sp>
        <p:nvSpPr>
          <p:cNvPr id="55298" name="AutoShape 2"/>
          <p:cNvSpPr>
            <a:spLocks noChangeArrowheads="1"/>
          </p:cNvSpPr>
          <p:nvPr/>
        </p:nvSpPr>
        <p:spPr bwMode="auto">
          <a:xfrm>
            <a:off x="3670300" y="17526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2984500" y="35052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300" name="AutoShape 4"/>
          <p:cNvSpPr>
            <a:spLocks noChangeArrowheads="1"/>
          </p:cNvSpPr>
          <p:nvPr/>
        </p:nvSpPr>
        <p:spPr bwMode="auto">
          <a:xfrm>
            <a:off x="4279900" y="35052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301" name="AutoShape 5"/>
          <p:cNvSpPr>
            <a:spLocks noChangeArrowheads="1"/>
          </p:cNvSpPr>
          <p:nvPr/>
        </p:nvSpPr>
        <p:spPr bwMode="auto">
          <a:xfrm>
            <a:off x="2984500" y="25146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302" name="AutoShape 6"/>
          <p:cNvSpPr>
            <a:spLocks noChangeArrowheads="1"/>
          </p:cNvSpPr>
          <p:nvPr/>
        </p:nvSpPr>
        <p:spPr bwMode="auto">
          <a:xfrm>
            <a:off x="4508500" y="25146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303" name="AutoShape 7"/>
          <p:cNvSpPr>
            <a:spLocks noChangeArrowheads="1"/>
          </p:cNvSpPr>
          <p:nvPr/>
        </p:nvSpPr>
        <p:spPr bwMode="auto">
          <a:xfrm>
            <a:off x="1689100" y="3505200"/>
            <a:ext cx="1065213" cy="379413"/>
          </a:xfrm>
          <a:prstGeom prst="roundRect">
            <a:avLst>
              <a:gd name="adj" fmla="val 417"/>
            </a:avLst>
          </a:prstGeom>
          <a:solidFill>
            <a:srgbClr val="8BAE6C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 flipH="1">
            <a:off x="3517900" y="2133600"/>
            <a:ext cx="609600" cy="3810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4127500" y="2133600"/>
            <a:ext cx="838200" cy="3810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 flipH="1">
            <a:off x="2222500" y="2895600"/>
            <a:ext cx="1295400" cy="6096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3517900" y="2895600"/>
            <a:ext cx="0" cy="6096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08" name="Line 12"/>
          <p:cNvSpPr>
            <a:spLocks noChangeShapeType="1"/>
          </p:cNvSpPr>
          <p:nvPr/>
        </p:nvSpPr>
        <p:spPr bwMode="auto">
          <a:xfrm>
            <a:off x="3517900" y="2895600"/>
            <a:ext cx="1295400" cy="6096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55309" name="Group 13"/>
          <p:cNvGrpSpPr/>
          <p:nvPr/>
        </p:nvGrpSpPr>
        <p:grpSpPr bwMode="auto">
          <a:xfrm>
            <a:off x="3975100" y="1828800"/>
            <a:ext cx="442913" cy="246063"/>
            <a:chOff x="2504" y="1152"/>
            <a:chExt cx="279" cy="155"/>
          </a:xfrm>
        </p:grpSpPr>
        <p:sp>
          <p:nvSpPr>
            <p:cNvPr id="55310" name="Freeform 14"/>
            <p:cNvSpPr>
              <a:spLocks noChangeArrowheads="1"/>
            </p:cNvSpPr>
            <p:nvPr/>
          </p:nvSpPr>
          <p:spPr bwMode="auto">
            <a:xfrm>
              <a:off x="2504" y="1152"/>
              <a:ext cx="188" cy="155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161" y="81"/>
                </a:cxn>
                <a:cxn ang="0">
                  <a:pos x="202" y="89"/>
                </a:cxn>
                <a:cxn ang="0">
                  <a:pos x="235" y="163"/>
                </a:cxn>
                <a:cxn ang="0">
                  <a:pos x="241" y="239"/>
                </a:cxn>
                <a:cxn ang="0">
                  <a:pos x="282" y="244"/>
                </a:cxn>
                <a:cxn ang="0">
                  <a:pos x="316" y="320"/>
                </a:cxn>
                <a:cxn ang="0">
                  <a:pos x="321" y="402"/>
                </a:cxn>
                <a:cxn ang="0">
                  <a:pos x="362" y="407"/>
                </a:cxn>
                <a:cxn ang="0">
                  <a:pos x="396" y="483"/>
                </a:cxn>
                <a:cxn ang="0">
                  <a:pos x="402" y="559"/>
                </a:cxn>
                <a:cxn ang="0">
                  <a:pos x="430" y="488"/>
                </a:cxn>
                <a:cxn ang="0">
                  <a:pos x="471" y="483"/>
                </a:cxn>
                <a:cxn ang="0">
                  <a:pos x="476" y="362"/>
                </a:cxn>
                <a:cxn ang="0">
                  <a:pos x="510" y="286"/>
                </a:cxn>
                <a:cxn ang="0">
                  <a:pos x="549" y="281"/>
                </a:cxn>
                <a:cxn ang="0">
                  <a:pos x="555" y="163"/>
                </a:cxn>
                <a:cxn ang="0">
                  <a:pos x="590" y="89"/>
                </a:cxn>
                <a:cxn ang="0">
                  <a:pos x="630" y="81"/>
                </a:cxn>
                <a:cxn ang="0">
                  <a:pos x="635" y="0"/>
                </a:cxn>
                <a:cxn ang="0">
                  <a:pos x="831" y="8"/>
                </a:cxn>
                <a:cxn ang="0">
                  <a:pos x="826" y="47"/>
                </a:cxn>
                <a:cxn ang="0">
                  <a:pos x="751" y="641"/>
                </a:cxn>
                <a:cxn ang="0">
                  <a:pos x="831" y="649"/>
                </a:cxn>
                <a:cxn ang="0">
                  <a:pos x="826" y="688"/>
                </a:cxn>
                <a:cxn ang="0">
                  <a:pos x="590" y="683"/>
                </a:cxn>
                <a:cxn ang="0">
                  <a:pos x="596" y="641"/>
                </a:cxn>
                <a:cxn ang="0">
                  <a:pos x="671" y="89"/>
                </a:cxn>
                <a:cxn ang="0">
                  <a:pos x="635" y="163"/>
                </a:cxn>
                <a:cxn ang="0">
                  <a:pos x="596" y="171"/>
                </a:cxn>
                <a:cxn ang="0">
                  <a:pos x="590" y="286"/>
                </a:cxn>
                <a:cxn ang="0">
                  <a:pos x="555" y="362"/>
                </a:cxn>
                <a:cxn ang="0">
                  <a:pos x="516" y="368"/>
                </a:cxn>
                <a:cxn ang="0">
                  <a:pos x="510" y="488"/>
                </a:cxn>
                <a:cxn ang="0">
                  <a:pos x="476" y="559"/>
                </a:cxn>
                <a:cxn ang="0">
                  <a:pos x="435" y="567"/>
                </a:cxn>
                <a:cxn ang="0">
                  <a:pos x="430" y="688"/>
                </a:cxn>
                <a:cxn ang="0">
                  <a:pos x="396" y="683"/>
                </a:cxn>
                <a:cxn ang="0">
                  <a:pos x="362" y="649"/>
                </a:cxn>
                <a:cxn ang="0">
                  <a:pos x="357" y="567"/>
                </a:cxn>
                <a:cxn ang="0">
                  <a:pos x="316" y="559"/>
                </a:cxn>
                <a:cxn ang="0">
                  <a:pos x="282" y="488"/>
                </a:cxn>
                <a:cxn ang="0">
                  <a:pos x="275" y="407"/>
                </a:cxn>
                <a:cxn ang="0">
                  <a:pos x="235" y="402"/>
                </a:cxn>
                <a:cxn ang="0">
                  <a:pos x="202" y="326"/>
                </a:cxn>
                <a:cxn ang="0">
                  <a:pos x="194" y="244"/>
                </a:cxn>
                <a:cxn ang="0">
                  <a:pos x="155" y="239"/>
                </a:cxn>
                <a:cxn ang="0">
                  <a:pos x="120" y="171"/>
                </a:cxn>
                <a:cxn ang="0">
                  <a:pos x="194" y="641"/>
                </a:cxn>
                <a:cxn ang="0">
                  <a:pos x="202" y="683"/>
                </a:cxn>
                <a:cxn ang="0">
                  <a:pos x="6" y="688"/>
                </a:cxn>
                <a:cxn ang="0">
                  <a:pos x="0" y="649"/>
                </a:cxn>
                <a:cxn ang="0">
                  <a:pos x="80" y="641"/>
                </a:cxn>
                <a:cxn ang="0">
                  <a:pos x="6" y="47"/>
                </a:cxn>
                <a:cxn ang="0">
                  <a:pos x="0" y="8"/>
                </a:cxn>
              </a:cxnLst>
              <a:rect l="0" t="0" r="r" b="b"/>
              <a:pathLst>
                <a:path w="832" h="689">
                  <a:moveTo>
                    <a:pt x="6" y="0"/>
                  </a:moveTo>
                  <a:lnTo>
                    <a:pt x="155" y="0"/>
                  </a:lnTo>
                  <a:lnTo>
                    <a:pt x="161" y="8"/>
                  </a:lnTo>
                  <a:lnTo>
                    <a:pt x="161" y="81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2" y="163"/>
                  </a:lnTo>
                  <a:lnTo>
                    <a:pt x="235" y="163"/>
                  </a:lnTo>
                  <a:lnTo>
                    <a:pt x="241" y="171"/>
                  </a:lnTo>
                  <a:lnTo>
                    <a:pt x="241" y="239"/>
                  </a:lnTo>
                  <a:lnTo>
                    <a:pt x="275" y="239"/>
                  </a:lnTo>
                  <a:lnTo>
                    <a:pt x="282" y="244"/>
                  </a:lnTo>
                  <a:lnTo>
                    <a:pt x="282" y="320"/>
                  </a:lnTo>
                  <a:lnTo>
                    <a:pt x="316" y="320"/>
                  </a:lnTo>
                  <a:lnTo>
                    <a:pt x="321" y="326"/>
                  </a:lnTo>
                  <a:lnTo>
                    <a:pt x="321" y="402"/>
                  </a:lnTo>
                  <a:lnTo>
                    <a:pt x="357" y="402"/>
                  </a:lnTo>
                  <a:lnTo>
                    <a:pt x="362" y="407"/>
                  </a:lnTo>
                  <a:lnTo>
                    <a:pt x="362" y="483"/>
                  </a:lnTo>
                  <a:lnTo>
                    <a:pt x="396" y="483"/>
                  </a:lnTo>
                  <a:lnTo>
                    <a:pt x="402" y="488"/>
                  </a:lnTo>
                  <a:lnTo>
                    <a:pt x="402" y="559"/>
                  </a:lnTo>
                  <a:lnTo>
                    <a:pt x="430" y="559"/>
                  </a:lnTo>
                  <a:lnTo>
                    <a:pt x="430" y="488"/>
                  </a:lnTo>
                  <a:lnTo>
                    <a:pt x="435" y="483"/>
                  </a:lnTo>
                  <a:lnTo>
                    <a:pt x="471" y="483"/>
                  </a:lnTo>
                  <a:lnTo>
                    <a:pt x="471" y="368"/>
                  </a:lnTo>
                  <a:lnTo>
                    <a:pt x="476" y="362"/>
                  </a:lnTo>
                  <a:lnTo>
                    <a:pt x="510" y="362"/>
                  </a:lnTo>
                  <a:lnTo>
                    <a:pt x="510" y="286"/>
                  </a:lnTo>
                  <a:lnTo>
                    <a:pt x="516" y="281"/>
                  </a:lnTo>
                  <a:lnTo>
                    <a:pt x="549" y="281"/>
                  </a:lnTo>
                  <a:lnTo>
                    <a:pt x="549" y="171"/>
                  </a:lnTo>
                  <a:lnTo>
                    <a:pt x="555" y="163"/>
                  </a:lnTo>
                  <a:lnTo>
                    <a:pt x="590" y="163"/>
                  </a:lnTo>
                  <a:lnTo>
                    <a:pt x="590" y="89"/>
                  </a:lnTo>
                  <a:lnTo>
                    <a:pt x="596" y="81"/>
                  </a:lnTo>
                  <a:lnTo>
                    <a:pt x="630" y="81"/>
                  </a:lnTo>
                  <a:lnTo>
                    <a:pt x="630" y="8"/>
                  </a:lnTo>
                  <a:lnTo>
                    <a:pt x="635" y="0"/>
                  </a:lnTo>
                  <a:lnTo>
                    <a:pt x="826" y="0"/>
                  </a:lnTo>
                  <a:lnTo>
                    <a:pt x="831" y="8"/>
                  </a:lnTo>
                  <a:lnTo>
                    <a:pt x="831" y="42"/>
                  </a:lnTo>
                  <a:lnTo>
                    <a:pt x="826" y="47"/>
                  </a:lnTo>
                  <a:lnTo>
                    <a:pt x="751" y="47"/>
                  </a:lnTo>
                  <a:lnTo>
                    <a:pt x="751" y="641"/>
                  </a:lnTo>
                  <a:lnTo>
                    <a:pt x="826" y="641"/>
                  </a:lnTo>
                  <a:lnTo>
                    <a:pt x="831" y="649"/>
                  </a:lnTo>
                  <a:lnTo>
                    <a:pt x="831" y="683"/>
                  </a:lnTo>
                  <a:lnTo>
                    <a:pt x="826" y="688"/>
                  </a:lnTo>
                  <a:lnTo>
                    <a:pt x="596" y="688"/>
                  </a:lnTo>
                  <a:lnTo>
                    <a:pt x="590" y="683"/>
                  </a:lnTo>
                  <a:lnTo>
                    <a:pt x="590" y="649"/>
                  </a:lnTo>
                  <a:lnTo>
                    <a:pt x="596" y="641"/>
                  </a:lnTo>
                  <a:lnTo>
                    <a:pt x="671" y="641"/>
                  </a:lnTo>
                  <a:lnTo>
                    <a:pt x="671" y="89"/>
                  </a:lnTo>
                  <a:lnTo>
                    <a:pt x="635" y="89"/>
                  </a:lnTo>
                  <a:lnTo>
                    <a:pt x="635" y="163"/>
                  </a:lnTo>
                  <a:lnTo>
                    <a:pt x="630" y="171"/>
                  </a:lnTo>
                  <a:lnTo>
                    <a:pt x="596" y="171"/>
                  </a:lnTo>
                  <a:lnTo>
                    <a:pt x="596" y="281"/>
                  </a:lnTo>
                  <a:lnTo>
                    <a:pt x="590" y="286"/>
                  </a:lnTo>
                  <a:lnTo>
                    <a:pt x="555" y="286"/>
                  </a:lnTo>
                  <a:lnTo>
                    <a:pt x="555" y="362"/>
                  </a:lnTo>
                  <a:lnTo>
                    <a:pt x="549" y="368"/>
                  </a:lnTo>
                  <a:lnTo>
                    <a:pt x="516" y="368"/>
                  </a:lnTo>
                  <a:lnTo>
                    <a:pt x="516" y="483"/>
                  </a:lnTo>
                  <a:lnTo>
                    <a:pt x="510" y="488"/>
                  </a:lnTo>
                  <a:lnTo>
                    <a:pt x="476" y="488"/>
                  </a:lnTo>
                  <a:lnTo>
                    <a:pt x="476" y="559"/>
                  </a:lnTo>
                  <a:lnTo>
                    <a:pt x="471" y="567"/>
                  </a:lnTo>
                  <a:lnTo>
                    <a:pt x="435" y="567"/>
                  </a:lnTo>
                  <a:lnTo>
                    <a:pt x="435" y="683"/>
                  </a:lnTo>
                  <a:lnTo>
                    <a:pt x="430" y="688"/>
                  </a:lnTo>
                  <a:lnTo>
                    <a:pt x="402" y="688"/>
                  </a:lnTo>
                  <a:lnTo>
                    <a:pt x="396" y="683"/>
                  </a:lnTo>
                  <a:lnTo>
                    <a:pt x="396" y="649"/>
                  </a:lnTo>
                  <a:lnTo>
                    <a:pt x="362" y="649"/>
                  </a:lnTo>
                  <a:lnTo>
                    <a:pt x="357" y="641"/>
                  </a:lnTo>
                  <a:lnTo>
                    <a:pt x="357" y="567"/>
                  </a:lnTo>
                  <a:lnTo>
                    <a:pt x="321" y="567"/>
                  </a:lnTo>
                  <a:lnTo>
                    <a:pt x="316" y="559"/>
                  </a:lnTo>
                  <a:lnTo>
                    <a:pt x="316" y="488"/>
                  </a:lnTo>
                  <a:lnTo>
                    <a:pt x="282" y="488"/>
                  </a:lnTo>
                  <a:lnTo>
                    <a:pt x="275" y="483"/>
                  </a:lnTo>
                  <a:lnTo>
                    <a:pt x="275" y="407"/>
                  </a:lnTo>
                  <a:lnTo>
                    <a:pt x="241" y="407"/>
                  </a:lnTo>
                  <a:lnTo>
                    <a:pt x="235" y="402"/>
                  </a:lnTo>
                  <a:lnTo>
                    <a:pt x="235" y="326"/>
                  </a:lnTo>
                  <a:lnTo>
                    <a:pt x="202" y="326"/>
                  </a:lnTo>
                  <a:lnTo>
                    <a:pt x="194" y="320"/>
                  </a:lnTo>
                  <a:lnTo>
                    <a:pt x="194" y="244"/>
                  </a:lnTo>
                  <a:lnTo>
                    <a:pt x="161" y="244"/>
                  </a:lnTo>
                  <a:lnTo>
                    <a:pt x="155" y="239"/>
                  </a:lnTo>
                  <a:lnTo>
                    <a:pt x="155" y="171"/>
                  </a:lnTo>
                  <a:lnTo>
                    <a:pt x="120" y="171"/>
                  </a:lnTo>
                  <a:lnTo>
                    <a:pt x="120" y="641"/>
                  </a:lnTo>
                  <a:lnTo>
                    <a:pt x="194" y="641"/>
                  </a:lnTo>
                  <a:lnTo>
                    <a:pt x="202" y="649"/>
                  </a:lnTo>
                  <a:lnTo>
                    <a:pt x="202" y="683"/>
                  </a:lnTo>
                  <a:lnTo>
                    <a:pt x="194" y="688"/>
                  </a:lnTo>
                  <a:lnTo>
                    <a:pt x="6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6" y="641"/>
                  </a:lnTo>
                  <a:lnTo>
                    <a:pt x="80" y="641"/>
                  </a:lnTo>
                  <a:lnTo>
                    <a:pt x="80" y="47"/>
                  </a:lnTo>
                  <a:lnTo>
                    <a:pt x="6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6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1" name="Freeform 15"/>
            <p:cNvSpPr>
              <a:spLocks noChangeArrowheads="1"/>
            </p:cNvSpPr>
            <p:nvPr/>
          </p:nvSpPr>
          <p:spPr bwMode="auto">
            <a:xfrm>
              <a:off x="2712" y="1152"/>
              <a:ext cx="71" cy="155"/>
            </a:xfrm>
            <a:custGeom>
              <a:avLst/>
              <a:gdLst/>
              <a:ahLst/>
              <a:cxnLst>
                <a:cxn ang="0">
                  <a:pos x="157" y="0"/>
                </a:cxn>
                <a:cxn ang="0">
                  <a:pos x="193" y="0"/>
                </a:cxn>
                <a:cxn ang="0">
                  <a:pos x="198" y="8"/>
                </a:cxn>
                <a:cxn ang="0">
                  <a:pos x="198" y="641"/>
                </a:cxn>
                <a:cxn ang="0">
                  <a:pos x="310" y="641"/>
                </a:cxn>
                <a:cxn ang="0">
                  <a:pos x="316" y="649"/>
                </a:cxn>
                <a:cxn ang="0">
                  <a:pos x="316" y="683"/>
                </a:cxn>
                <a:cxn ang="0">
                  <a:pos x="310" y="688"/>
                </a:cxn>
                <a:cxn ang="0">
                  <a:pos x="6" y="688"/>
                </a:cxn>
                <a:cxn ang="0">
                  <a:pos x="0" y="683"/>
                </a:cxn>
                <a:cxn ang="0">
                  <a:pos x="0" y="649"/>
                </a:cxn>
                <a:cxn ang="0">
                  <a:pos x="6" y="641"/>
                </a:cxn>
                <a:cxn ang="0">
                  <a:pos x="114" y="641"/>
                </a:cxn>
                <a:cxn ang="0">
                  <a:pos x="114" y="129"/>
                </a:cxn>
                <a:cxn ang="0">
                  <a:pos x="47" y="129"/>
                </a:cxn>
                <a:cxn ang="0">
                  <a:pos x="39" y="123"/>
                </a:cxn>
                <a:cxn ang="0">
                  <a:pos x="39" y="89"/>
                </a:cxn>
                <a:cxn ang="0">
                  <a:pos x="47" y="81"/>
                </a:cxn>
                <a:cxn ang="0">
                  <a:pos x="114" y="81"/>
                </a:cxn>
                <a:cxn ang="0">
                  <a:pos x="114" y="47"/>
                </a:cxn>
                <a:cxn ang="0">
                  <a:pos x="120" y="42"/>
                </a:cxn>
                <a:cxn ang="0">
                  <a:pos x="153" y="42"/>
                </a:cxn>
                <a:cxn ang="0">
                  <a:pos x="153" y="8"/>
                </a:cxn>
                <a:cxn ang="0">
                  <a:pos x="157" y="0"/>
                </a:cxn>
              </a:cxnLst>
              <a:rect l="0" t="0" r="r" b="b"/>
              <a:pathLst>
                <a:path w="317" h="689">
                  <a:moveTo>
                    <a:pt x="157" y="0"/>
                  </a:moveTo>
                  <a:lnTo>
                    <a:pt x="193" y="0"/>
                  </a:lnTo>
                  <a:lnTo>
                    <a:pt x="198" y="8"/>
                  </a:lnTo>
                  <a:lnTo>
                    <a:pt x="198" y="641"/>
                  </a:lnTo>
                  <a:lnTo>
                    <a:pt x="310" y="641"/>
                  </a:lnTo>
                  <a:lnTo>
                    <a:pt x="316" y="649"/>
                  </a:lnTo>
                  <a:lnTo>
                    <a:pt x="316" y="683"/>
                  </a:lnTo>
                  <a:lnTo>
                    <a:pt x="310" y="688"/>
                  </a:lnTo>
                  <a:lnTo>
                    <a:pt x="6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6" y="641"/>
                  </a:lnTo>
                  <a:lnTo>
                    <a:pt x="114" y="641"/>
                  </a:lnTo>
                  <a:lnTo>
                    <a:pt x="114" y="129"/>
                  </a:lnTo>
                  <a:lnTo>
                    <a:pt x="47" y="129"/>
                  </a:lnTo>
                  <a:lnTo>
                    <a:pt x="39" y="123"/>
                  </a:lnTo>
                  <a:lnTo>
                    <a:pt x="39" y="89"/>
                  </a:lnTo>
                  <a:lnTo>
                    <a:pt x="47" y="81"/>
                  </a:lnTo>
                  <a:lnTo>
                    <a:pt x="114" y="81"/>
                  </a:lnTo>
                  <a:lnTo>
                    <a:pt x="114" y="47"/>
                  </a:lnTo>
                  <a:lnTo>
                    <a:pt x="120" y="42"/>
                  </a:lnTo>
                  <a:lnTo>
                    <a:pt x="153" y="42"/>
                  </a:lnTo>
                  <a:lnTo>
                    <a:pt x="153" y="8"/>
                  </a:lnTo>
                  <a:lnTo>
                    <a:pt x="157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312" name="Group 16"/>
          <p:cNvGrpSpPr/>
          <p:nvPr/>
        </p:nvGrpSpPr>
        <p:grpSpPr bwMode="auto">
          <a:xfrm>
            <a:off x="3289300" y="2571750"/>
            <a:ext cx="442913" cy="246063"/>
            <a:chOff x="2072" y="1620"/>
            <a:chExt cx="279" cy="155"/>
          </a:xfrm>
        </p:grpSpPr>
        <p:sp>
          <p:nvSpPr>
            <p:cNvPr id="55313" name="Freeform 17"/>
            <p:cNvSpPr>
              <a:spLocks noChangeArrowheads="1"/>
            </p:cNvSpPr>
            <p:nvPr/>
          </p:nvSpPr>
          <p:spPr bwMode="auto">
            <a:xfrm>
              <a:off x="2072" y="1620"/>
              <a:ext cx="182" cy="15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6" y="81"/>
                </a:cxn>
                <a:cxn ang="0">
                  <a:pos x="195" y="89"/>
                </a:cxn>
                <a:cxn ang="0">
                  <a:pos x="228" y="163"/>
                </a:cxn>
                <a:cxn ang="0">
                  <a:pos x="233" y="239"/>
                </a:cxn>
                <a:cxn ang="0">
                  <a:pos x="273" y="244"/>
                </a:cxn>
                <a:cxn ang="0">
                  <a:pos x="306" y="320"/>
                </a:cxn>
                <a:cxn ang="0">
                  <a:pos x="311" y="402"/>
                </a:cxn>
                <a:cxn ang="0">
                  <a:pos x="351" y="407"/>
                </a:cxn>
                <a:cxn ang="0">
                  <a:pos x="383" y="483"/>
                </a:cxn>
                <a:cxn ang="0">
                  <a:pos x="389" y="559"/>
                </a:cxn>
                <a:cxn ang="0">
                  <a:pos x="416" y="488"/>
                </a:cxn>
                <a:cxn ang="0">
                  <a:pos x="456" y="483"/>
                </a:cxn>
                <a:cxn ang="0">
                  <a:pos x="461" y="362"/>
                </a:cxn>
                <a:cxn ang="0">
                  <a:pos x="494" y="286"/>
                </a:cxn>
                <a:cxn ang="0">
                  <a:pos x="532" y="281"/>
                </a:cxn>
                <a:cxn ang="0">
                  <a:pos x="537" y="163"/>
                </a:cxn>
                <a:cxn ang="0">
                  <a:pos x="571" y="89"/>
                </a:cxn>
                <a:cxn ang="0">
                  <a:pos x="609" y="81"/>
                </a:cxn>
                <a:cxn ang="0">
                  <a:pos x="615" y="0"/>
                </a:cxn>
                <a:cxn ang="0">
                  <a:pos x="805" y="8"/>
                </a:cxn>
                <a:cxn ang="0">
                  <a:pos x="799" y="47"/>
                </a:cxn>
                <a:cxn ang="0">
                  <a:pos x="727" y="641"/>
                </a:cxn>
                <a:cxn ang="0">
                  <a:pos x="805" y="649"/>
                </a:cxn>
                <a:cxn ang="0">
                  <a:pos x="799" y="688"/>
                </a:cxn>
                <a:cxn ang="0">
                  <a:pos x="571" y="683"/>
                </a:cxn>
                <a:cxn ang="0">
                  <a:pos x="577" y="641"/>
                </a:cxn>
                <a:cxn ang="0">
                  <a:pos x="649" y="89"/>
                </a:cxn>
                <a:cxn ang="0">
                  <a:pos x="615" y="163"/>
                </a:cxn>
                <a:cxn ang="0">
                  <a:pos x="577" y="171"/>
                </a:cxn>
                <a:cxn ang="0">
                  <a:pos x="571" y="286"/>
                </a:cxn>
                <a:cxn ang="0">
                  <a:pos x="537" y="362"/>
                </a:cxn>
                <a:cxn ang="0">
                  <a:pos x="499" y="368"/>
                </a:cxn>
                <a:cxn ang="0">
                  <a:pos x="494" y="488"/>
                </a:cxn>
                <a:cxn ang="0">
                  <a:pos x="461" y="559"/>
                </a:cxn>
                <a:cxn ang="0">
                  <a:pos x="421" y="567"/>
                </a:cxn>
                <a:cxn ang="0">
                  <a:pos x="416" y="688"/>
                </a:cxn>
                <a:cxn ang="0">
                  <a:pos x="383" y="683"/>
                </a:cxn>
                <a:cxn ang="0">
                  <a:pos x="351" y="649"/>
                </a:cxn>
                <a:cxn ang="0">
                  <a:pos x="345" y="567"/>
                </a:cxn>
                <a:cxn ang="0">
                  <a:pos x="306" y="559"/>
                </a:cxn>
                <a:cxn ang="0">
                  <a:pos x="273" y="488"/>
                </a:cxn>
                <a:cxn ang="0">
                  <a:pos x="266" y="407"/>
                </a:cxn>
                <a:cxn ang="0">
                  <a:pos x="228" y="402"/>
                </a:cxn>
                <a:cxn ang="0">
                  <a:pos x="195" y="326"/>
                </a:cxn>
                <a:cxn ang="0">
                  <a:pos x="188" y="244"/>
                </a:cxn>
                <a:cxn ang="0">
                  <a:pos x="150" y="239"/>
                </a:cxn>
                <a:cxn ang="0">
                  <a:pos x="116" y="171"/>
                </a:cxn>
                <a:cxn ang="0">
                  <a:pos x="188" y="641"/>
                </a:cxn>
                <a:cxn ang="0">
                  <a:pos x="195" y="683"/>
                </a:cxn>
                <a:cxn ang="0">
                  <a:pos x="5" y="688"/>
                </a:cxn>
                <a:cxn ang="0">
                  <a:pos x="0" y="649"/>
                </a:cxn>
                <a:cxn ang="0">
                  <a:pos x="78" y="641"/>
                </a:cxn>
                <a:cxn ang="0">
                  <a:pos x="5" y="47"/>
                </a:cxn>
                <a:cxn ang="0">
                  <a:pos x="0" y="8"/>
                </a:cxn>
              </a:cxnLst>
              <a:rect l="0" t="0" r="r" b="b"/>
              <a:pathLst>
                <a:path w="806" h="689">
                  <a:moveTo>
                    <a:pt x="5" y="0"/>
                  </a:moveTo>
                  <a:lnTo>
                    <a:pt x="150" y="0"/>
                  </a:lnTo>
                  <a:lnTo>
                    <a:pt x="156" y="8"/>
                  </a:lnTo>
                  <a:lnTo>
                    <a:pt x="156" y="81"/>
                  </a:lnTo>
                  <a:lnTo>
                    <a:pt x="188" y="81"/>
                  </a:lnTo>
                  <a:lnTo>
                    <a:pt x="195" y="89"/>
                  </a:lnTo>
                  <a:lnTo>
                    <a:pt x="195" y="163"/>
                  </a:lnTo>
                  <a:lnTo>
                    <a:pt x="228" y="163"/>
                  </a:lnTo>
                  <a:lnTo>
                    <a:pt x="233" y="171"/>
                  </a:lnTo>
                  <a:lnTo>
                    <a:pt x="233" y="239"/>
                  </a:lnTo>
                  <a:lnTo>
                    <a:pt x="266" y="239"/>
                  </a:lnTo>
                  <a:lnTo>
                    <a:pt x="273" y="244"/>
                  </a:lnTo>
                  <a:lnTo>
                    <a:pt x="273" y="320"/>
                  </a:lnTo>
                  <a:lnTo>
                    <a:pt x="306" y="320"/>
                  </a:lnTo>
                  <a:lnTo>
                    <a:pt x="311" y="326"/>
                  </a:lnTo>
                  <a:lnTo>
                    <a:pt x="311" y="402"/>
                  </a:lnTo>
                  <a:lnTo>
                    <a:pt x="345" y="402"/>
                  </a:lnTo>
                  <a:lnTo>
                    <a:pt x="351" y="407"/>
                  </a:lnTo>
                  <a:lnTo>
                    <a:pt x="351" y="483"/>
                  </a:lnTo>
                  <a:lnTo>
                    <a:pt x="383" y="483"/>
                  </a:lnTo>
                  <a:lnTo>
                    <a:pt x="389" y="488"/>
                  </a:lnTo>
                  <a:lnTo>
                    <a:pt x="389" y="559"/>
                  </a:lnTo>
                  <a:lnTo>
                    <a:pt x="416" y="559"/>
                  </a:lnTo>
                  <a:lnTo>
                    <a:pt x="416" y="488"/>
                  </a:lnTo>
                  <a:lnTo>
                    <a:pt x="421" y="483"/>
                  </a:lnTo>
                  <a:lnTo>
                    <a:pt x="456" y="483"/>
                  </a:lnTo>
                  <a:lnTo>
                    <a:pt x="456" y="368"/>
                  </a:lnTo>
                  <a:lnTo>
                    <a:pt x="461" y="362"/>
                  </a:lnTo>
                  <a:lnTo>
                    <a:pt x="494" y="362"/>
                  </a:lnTo>
                  <a:lnTo>
                    <a:pt x="494" y="286"/>
                  </a:lnTo>
                  <a:lnTo>
                    <a:pt x="499" y="281"/>
                  </a:lnTo>
                  <a:lnTo>
                    <a:pt x="532" y="281"/>
                  </a:lnTo>
                  <a:lnTo>
                    <a:pt x="532" y="171"/>
                  </a:lnTo>
                  <a:lnTo>
                    <a:pt x="537" y="163"/>
                  </a:lnTo>
                  <a:lnTo>
                    <a:pt x="571" y="163"/>
                  </a:lnTo>
                  <a:lnTo>
                    <a:pt x="571" y="89"/>
                  </a:lnTo>
                  <a:lnTo>
                    <a:pt x="577" y="81"/>
                  </a:lnTo>
                  <a:lnTo>
                    <a:pt x="609" y="81"/>
                  </a:lnTo>
                  <a:lnTo>
                    <a:pt x="609" y="8"/>
                  </a:lnTo>
                  <a:lnTo>
                    <a:pt x="615" y="0"/>
                  </a:lnTo>
                  <a:lnTo>
                    <a:pt x="799" y="0"/>
                  </a:lnTo>
                  <a:lnTo>
                    <a:pt x="805" y="8"/>
                  </a:lnTo>
                  <a:lnTo>
                    <a:pt x="805" y="42"/>
                  </a:lnTo>
                  <a:lnTo>
                    <a:pt x="799" y="47"/>
                  </a:lnTo>
                  <a:lnTo>
                    <a:pt x="727" y="47"/>
                  </a:lnTo>
                  <a:lnTo>
                    <a:pt x="727" y="641"/>
                  </a:lnTo>
                  <a:lnTo>
                    <a:pt x="799" y="641"/>
                  </a:lnTo>
                  <a:lnTo>
                    <a:pt x="805" y="649"/>
                  </a:lnTo>
                  <a:lnTo>
                    <a:pt x="805" y="683"/>
                  </a:lnTo>
                  <a:lnTo>
                    <a:pt x="799" y="688"/>
                  </a:lnTo>
                  <a:lnTo>
                    <a:pt x="577" y="688"/>
                  </a:lnTo>
                  <a:lnTo>
                    <a:pt x="571" y="683"/>
                  </a:lnTo>
                  <a:lnTo>
                    <a:pt x="571" y="649"/>
                  </a:lnTo>
                  <a:lnTo>
                    <a:pt x="577" y="641"/>
                  </a:lnTo>
                  <a:lnTo>
                    <a:pt x="649" y="641"/>
                  </a:lnTo>
                  <a:lnTo>
                    <a:pt x="649" y="89"/>
                  </a:lnTo>
                  <a:lnTo>
                    <a:pt x="615" y="89"/>
                  </a:lnTo>
                  <a:lnTo>
                    <a:pt x="615" y="163"/>
                  </a:lnTo>
                  <a:lnTo>
                    <a:pt x="609" y="171"/>
                  </a:lnTo>
                  <a:lnTo>
                    <a:pt x="577" y="171"/>
                  </a:lnTo>
                  <a:lnTo>
                    <a:pt x="577" y="281"/>
                  </a:lnTo>
                  <a:lnTo>
                    <a:pt x="571" y="286"/>
                  </a:lnTo>
                  <a:lnTo>
                    <a:pt x="537" y="286"/>
                  </a:lnTo>
                  <a:lnTo>
                    <a:pt x="537" y="362"/>
                  </a:lnTo>
                  <a:lnTo>
                    <a:pt x="532" y="368"/>
                  </a:lnTo>
                  <a:lnTo>
                    <a:pt x="499" y="368"/>
                  </a:lnTo>
                  <a:lnTo>
                    <a:pt x="499" y="483"/>
                  </a:lnTo>
                  <a:lnTo>
                    <a:pt x="494" y="488"/>
                  </a:lnTo>
                  <a:lnTo>
                    <a:pt x="461" y="488"/>
                  </a:lnTo>
                  <a:lnTo>
                    <a:pt x="461" y="559"/>
                  </a:lnTo>
                  <a:lnTo>
                    <a:pt x="456" y="567"/>
                  </a:lnTo>
                  <a:lnTo>
                    <a:pt x="421" y="567"/>
                  </a:lnTo>
                  <a:lnTo>
                    <a:pt x="421" y="683"/>
                  </a:lnTo>
                  <a:lnTo>
                    <a:pt x="416" y="688"/>
                  </a:lnTo>
                  <a:lnTo>
                    <a:pt x="389" y="688"/>
                  </a:lnTo>
                  <a:lnTo>
                    <a:pt x="383" y="683"/>
                  </a:lnTo>
                  <a:lnTo>
                    <a:pt x="383" y="649"/>
                  </a:lnTo>
                  <a:lnTo>
                    <a:pt x="351" y="649"/>
                  </a:lnTo>
                  <a:lnTo>
                    <a:pt x="345" y="641"/>
                  </a:lnTo>
                  <a:lnTo>
                    <a:pt x="345" y="567"/>
                  </a:lnTo>
                  <a:lnTo>
                    <a:pt x="311" y="567"/>
                  </a:lnTo>
                  <a:lnTo>
                    <a:pt x="306" y="559"/>
                  </a:lnTo>
                  <a:lnTo>
                    <a:pt x="306" y="488"/>
                  </a:lnTo>
                  <a:lnTo>
                    <a:pt x="273" y="488"/>
                  </a:lnTo>
                  <a:lnTo>
                    <a:pt x="266" y="483"/>
                  </a:lnTo>
                  <a:lnTo>
                    <a:pt x="266" y="407"/>
                  </a:lnTo>
                  <a:lnTo>
                    <a:pt x="233" y="407"/>
                  </a:lnTo>
                  <a:lnTo>
                    <a:pt x="228" y="402"/>
                  </a:lnTo>
                  <a:lnTo>
                    <a:pt x="228" y="326"/>
                  </a:lnTo>
                  <a:lnTo>
                    <a:pt x="195" y="326"/>
                  </a:lnTo>
                  <a:lnTo>
                    <a:pt x="188" y="320"/>
                  </a:lnTo>
                  <a:lnTo>
                    <a:pt x="188" y="244"/>
                  </a:lnTo>
                  <a:lnTo>
                    <a:pt x="156" y="244"/>
                  </a:lnTo>
                  <a:lnTo>
                    <a:pt x="150" y="239"/>
                  </a:lnTo>
                  <a:lnTo>
                    <a:pt x="150" y="171"/>
                  </a:lnTo>
                  <a:lnTo>
                    <a:pt x="116" y="171"/>
                  </a:lnTo>
                  <a:lnTo>
                    <a:pt x="116" y="641"/>
                  </a:lnTo>
                  <a:lnTo>
                    <a:pt x="188" y="641"/>
                  </a:lnTo>
                  <a:lnTo>
                    <a:pt x="195" y="649"/>
                  </a:lnTo>
                  <a:lnTo>
                    <a:pt x="195" y="683"/>
                  </a:lnTo>
                  <a:lnTo>
                    <a:pt x="188" y="688"/>
                  </a:lnTo>
                  <a:lnTo>
                    <a:pt x="5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5" y="641"/>
                  </a:lnTo>
                  <a:lnTo>
                    <a:pt x="78" y="641"/>
                  </a:lnTo>
                  <a:lnTo>
                    <a:pt x="78" y="47"/>
                  </a:lnTo>
                  <a:lnTo>
                    <a:pt x="5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4" name="Freeform 18"/>
            <p:cNvSpPr>
              <a:spLocks noChangeArrowheads="1"/>
            </p:cNvSpPr>
            <p:nvPr/>
          </p:nvSpPr>
          <p:spPr bwMode="auto">
            <a:xfrm>
              <a:off x="2265" y="1620"/>
              <a:ext cx="86" cy="155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9" y="42"/>
                </a:cxn>
                <a:cxn ang="0">
                  <a:pos x="305" y="47"/>
                </a:cxn>
                <a:cxn ang="0">
                  <a:pos x="338" y="81"/>
                </a:cxn>
                <a:cxn ang="0">
                  <a:pos x="343" y="281"/>
                </a:cxn>
                <a:cxn ang="0">
                  <a:pos x="305" y="286"/>
                </a:cxn>
                <a:cxn ang="0">
                  <a:pos x="300" y="368"/>
                </a:cxn>
                <a:cxn ang="0">
                  <a:pos x="267" y="402"/>
                </a:cxn>
                <a:cxn ang="0">
                  <a:pos x="229" y="407"/>
                </a:cxn>
                <a:cxn ang="0">
                  <a:pos x="224" y="488"/>
                </a:cxn>
                <a:cxn ang="0">
                  <a:pos x="190" y="525"/>
                </a:cxn>
                <a:cxn ang="0">
                  <a:pos x="153" y="530"/>
                </a:cxn>
                <a:cxn ang="0">
                  <a:pos x="148" y="567"/>
                </a:cxn>
                <a:cxn ang="0">
                  <a:pos x="115" y="601"/>
                </a:cxn>
                <a:cxn ang="0">
                  <a:pos x="338" y="567"/>
                </a:cxn>
                <a:cxn ang="0">
                  <a:pos x="378" y="559"/>
                </a:cxn>
                <a:cxn ang="0">
                  <a:pos x="383" y="641"/>
                </a:cxn>
                <a:cxn ang="0">
                  <a:pos x="343" y="649"/>
                </a:cxn>
                <a:cxn ang="0">
                  <a:pos x="338" y="688"/>
                </a:cxn>
                <a:cxn ang="0">
                  <a:pos x="0" y="683"/>
                </a:cxn>
                <a:cxn ang="0">
                  <a:pos x="5" y="601"/>
                </a:cxn>
                <a:cxn ang="0">
                  <a:pos x="38" y="567"/>
                </a:cxn>
                <a:cxn ang="0">
                  <a:pos x="76" y="559"/>
                </a:cxn>
                <a:cxn ang="0">
                  <a:pos x="83" y="525"/>
                </a:cxn>
                <a:cxn ang="0">
                  <a:pos x="110" y="488"/>
                </a:cxn>
                <a:cxn ang="0">
                  <a:pos x="148" y="483"/>
                </a:cxn>
                <a:cxn ang="0">
                  <a:pos x="153" y="444"/>
                </a:cxn>
                <a:cxn ang="0">
                  <a:pos x="186" y="368"/>
                </a:cxn>
                <a:cxn ang="0">
                  <a:pos x="224" y="362"/>
                </a:cxn>
                <a:cxn ang="0">
                  <a:pos x="229" y="281"/>
                </a:cxn>
                <a:cxn ang="0">
                  <a:pos x="262" y="129"/>
                </a:cxn>
                <a:cxn ang="0">
                  <a:pos x="224" y="123"/>
                </a:cxn>
                <a:cxn ang="0">
                  <a:pos x="83" y="89"/>
                </a:cxn>
                <a:cxn ang="0">
                  <a:pos x="76" y="129"/>
                </a:cxn>
                <a:cxn ang="0">
                  <a:pos x="43" y="205"/>
                </a:cxn>
                <a:cxn ang="0">
                  <a:pos x="5" y="210"/>
                </a:cxn>
                <a:cxn ang="0">
                  <a:pos x="0" y="129"/>
                </a:cxn>
                <a:cxn ang="0">
                  <a:pos x="38" y="123"/>
                </a:cxn>
                <a:cxn ang="0">
                  <a:pos x="43" y="42"/>
                </a:cxn>
                <a:cxn ang="0">
                  <a:pos x="110" y="8"/>
                </a:cxn>
              </a:cxnLst>
              <a:rect l="0" t="0" r="r" b="b"/>
              <a:pathLst>
                <a:path w="384" h="689">
                  <a:moveTo>
                    <a:pt x="115" y="0"/>
                  </a:moveTo>
                  <a:lnTo>
                    <a:pt x="224" y="0"/>
                  </a:lnTo>
                  <a:lnTo>
                    <a:pt x="229" y="8"/>
                  </a:lnTo>
                  <a:lnTo>
                    <a:pt x="229" y="42"/>
                  </a:lnTo>
                  <a:lnTo>
                    <a:pt x="300" y="42"/>
                  </a:lnTo>
                  <a:lnTo>
                    <a:pt x="305" y="47"/>
                  </a:lnTo>
                  <a:lnTo>
                    <a:pt x="305" y="81"/>
                  </a:lnTo>
                  <a:lnTo>
                    <a:pt x="338" y="81"/>
                  </a:lnTo>
                  <a:lnTo>
                    <a:pt x="343" y="89"/>
                  </a:lnTo>
                  <a:lnTo>
                    <a:pt x="343" y="281"/>
                  </a:lnTo>
                  <a:lnTo>
                    <a:pt x="338" y="286"/>
                  </a:lnTo>
                  <a:lnTo>
                    <a:pt x="305" y="286"/>
                  </a:lnTo>
                  <a:lnTo>
                    <a:pt x="305" y="362"/>
                  </a:lnTo>
                  <a:lnTo>
                    <a:pt x="300" y="368"/>
                  </a:lnTo>
                  <a:lnTo>
                    <a:pt x="267" y="368"/>
                  </a:lnTo>
                  <a:lnTo>
                    <a:pt x="267" y="402"/>
                  </a:lnTo>
                  <a:lnTo>
                    <a:pt x="262" y="407"/>
                  </a:lnTo>
                  <a:lnTo>
                    <a:pt x="229" y="407"/>
                  </a:lnTo>
                  <a:lnTo>
                    <a:pt x="229" y="483"/>
                  </a:lnTo>
                  <a:lnTo>
                    <a:pt x="224" y="488"/>
                  </a:lnTo>
                  <a:lnTo>
                    <a:pt x="190" y="488"/>
                  </a:lnTo>
                  <a:lnTo>
                    <a:pt x="190" y="525"/>
                  </a:lnTo>
                  <a:lnTo>
                    <a:pt x="186" y="530"/>
                  </a:lnTo>
                  <a:lnTo>
                    <a:pt x="153" y="530"/>
                  </a:lnTo>
                  <a:lnTo>
                    <a:pt x="153" y="559"/>
                  </a:lnTo>
                  <a:lnTo>
                    <a:pt x="148" y="567"/>
                  </a:lnTo>
                  <a:lnTo>
                    <a:pt x="115" y="567"/>
                  </a:lnTo>
                  <a:lnTo>
                    <a:pt x="115" y="601"/>
                  </a:lnTo>
                  <a:lnTo>
                    <a:pt x="338" y="601"/>
                  </a:lnTo>
                  <a:lnTo>
                    <a:pt x="338" y="567"/>
                  </a:lnTo>
                  <a:lnTo>
                    <a:pt x="343" y="559"/>
                  </a:lnTo>
                  <a:lnTo>
                    <a:pt x="378" y="559"/>
                  </a:lnTo>
                  <a:lnTo>
                    <a:pt x="383" y="567"/>
                  </a:lnTo>
                  <a:lnTo>
                    <a:pt x="383" y="641"/>
                  </a:lnTo>
                  <a:lnTo>
                    <a:pt x="378" y="649"/>
                  </a:lnTo>
                  <a:lnTo>
                    <a:pt x="343" y="649"/>
                  </a:lnTo>
                  <a:lnTo>
                    <a:pt x="343" y="683"/>
                  </a:lnTo>
                  <a:lnTo>
                    <a:pt x="338" y="688"/>
                  </a:lnTo>
                  <a:lnTo>
                    <a:pt x="5" y="688"/>
                  </a:lnTo>
                  <a:lnTo>
                    <a:pt x="0" y="683"/>
                  </a:lnTo>
                  <a:lnTo>
                    <a:pt x="0" y="607"/>
                  </a:lnTo>
                  <a:lnTo>
                    <a:pt x="5" y="601"/>
                  </a:lnTo>
                  <a:lnTo>
                    <a:pt x="38" y="601"/>
                  </a:lnTo>
                  <a:lnTo>
                    <a:pt x="38" y="567"/>
                  </a:lnTo>
                  <a:lnTo>
                    <a:pt x="43" y="559"/>
                  </a:lnTo>
                  <a:lnTo>
                    <a:pt x="76" y="559"/>
                  </a:lnTo>
                  <a:lnTo>
                    <a:pt x="76" y="530"/>
                  </a:lnTo>
                  <a:lnTo>
                    <a:pt x="83" y="525"/>
                  </a:lnTo>
                  <a:lnTo>
                    <a:pt x="110" y="525"/>
                  </a:lnTo>
                  <a:lnTo>
                    <a:pt x="110" y="488"/>
                  </a:lnTo>
                  <a:lnTo>
                    <a:pt x="115" y="483"/>
                  </a:lnTo>
                  <a:lnTo>
                    <a:pt x="148" y="483"/>
                  </a:lnTo>
                  <a:lnTo>
                    <a:pt x="148" y="449"/>
                  </a:lnTo>
                  <a:lnTo>
                    <a:pt x="153" y="444"/>
                  </a:lnTo>
                  <a:lnTo>
                    <a:pt x="186" y="444"/>
                  </a:lnTo>
                  <a:lnTo>
                    <a:pt x="186" y="368"/>
                  </a:lnTo>
                  <a:lnTo>
                    <a:pt x="190" y="362"/>
                  </a:lnTo>
                  <a:lnTo>
                    <a:pt x="224" y="362"/>
                  </a:lnTo>
                  <a:lnTo>
                    <a:pt x="224" y="286"/>
                  </a:lnTo>
                  <a:lnTo>
                    <a:pt x="229" y="281"/>
                  </a:lnTo>
                  <a:lnTo>
                    <a:pt x="262" y="281"/>
                  </a:lnTo>
                  <a:lnTo>
                    <a:pt x="262" y="129"/>
                  </a:lnTo>
                  <a:lnTo>
                    <a:pt x="229" y="129"/>
                  </a:lnTo>
                  <a:lnTo>
                    <a:pt x="224" y="123"/>
                  </a:lnTo>
                  <a:lnTo>
                    <a:pt x="224" y="89"/>
                  </a:lnTo>
                  <a:lnTo>
                    <a:pt x="83" y="89"/>
                  </a:lnTo>
                  <a:lnTo>
                    <a:pt x="83" y="123"/>
                  </a:lnTo>
                  <a:lnTo>
                    <a:pt x="76" y="129"/>
                  </a:lnTo>
                  <a:lnTo>
                    <a:pt x="43" y="129"/>
                  </a:lnTo>
                  <a:lnTo>
                    <a:pt x="43" y="205"/>
                  </a:lnTo>
                  <a:lnTo>
                    <a:pt x="38" y="210"/>
                  </a:lnTo>
                  <a:lnTo>
                    <a:pt x="5" y="210"/>
                  </a:lnTo>
                  <a:lnTo>
                    <a:pt x="0" y="205"/>
                  </a:lnTo>
                  <a:lnTo>
                    <a:pt x="0" y="129"/>
                  </a:lnTo>
                  <a:lnTo>
                    <a:pt x="5" y="123"/>
                  </a:lnTo>
                  <a:lnTo>
                    <a:pt x="38" y="123"/>
                  </a:lnTo>
                  <a:lnTo>
                    <a:pt x="38" y="47"/>
                  </a:lnTo>
                  <a:lnTo>
                    <a:pt x="43" y="42"/>
                  </a:lnTo>
                  <a:lnTo>
                    <a:pt x="110" y="42"/>
                  </a:lnTo>
                  <a:lnTo>
                    <a:pt x="110" y="8"/>
                  </a:lnTo>
                  <a:lnTo>
                    <a:pt x="11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315" name="Group 19"/>
          <p:cNvGrpSpPr/>
          <p:nvPr/>
        </p:nvGrpSpPr>
        <p:grpSpPr bwMode="auto">
          <a:xfrm>
            <a:off x="4749800" y="2571750"/>
            <a:ext cx="442913" cy="246063"/>
            <a:chOff x="2992" y="1620"/>
            <a:chExt cx="279" cy="155"/>
          </a:xfrm>
        </p:grpSpPr>
        <p:sp>
          <p:nvSpPr>
            <p:cNvPr id="55316" name="Freeform 20"/>
            <p:cNvSpPr>
              <a:spLocks noChangeArrowheads="1"/>
            </p:cNvSpPr>
            <p:nvPr/>
          </p:nvSpPr>
          <p:spPr bwMode="auto">
            <a:xfrm>
              <a:off x="2992" y="1620"/>
              <a:ext cx="188" cy="155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161" y="81"/>
                </a:cxn>
                <a:cxn ang="0">
                  <a:pos x="202" y="89"/>
                </a:cxn>
                <a:cxn ang="0">
                  <a:pos x="235" y="163"/>
                </a:cxn>
                <a:cxn ang="0">
                  <a:pos x="241" y="239"/>
                </a:cxn>
                <a:cxn ang="0">
                  <a:pos x="282" y="244"/>
                </a:cxn>
                <a:cxn ang="0">
                  <a:pos x="316" y="320"/>
                </a:cxn>
                <a:cxn ang="0">
                  <a:pos x="321" y="402"/>
                </a:cxn>
                <a:cxn ang="0">
                  <a:pos x="362" y="407"/>
                </a:cxn>
                <a:cxn ang="0">
                  <a:pos x="396" y="483"/>
                </a:cxn>
                <a:cxn ang="0">
                  <a:pos x="402" y="559"/>
                </a:cxn>
                <a:cxn ang="0">
                  <a:pos x="430" y="488"/>
                </a:cxn>
                <a:cxn ang="0">
                  <a:pos x="471" y="483"/>
                </a:cxn>
                <a:cxn ang="0">
                  <a:pos x="476" y="362"/>
                </a:cxn>
                <a:cxn ang="0">
                  <a:pos x="510" y="286"/>
                </a:cxn>
                <a:cxn ang="0">
                  <a:pos x="549" y="281"/>
                </a:cxn>
                <a:cxn ang="0">
                  <a:pos x="555" y="163"/>
                </a:cxn>
                <a:cxn ang="0">
                  <a:pos x="590" y="89"/>
                </a:cxn>
                <a:cxn ang="0">
                  <a:pos x="630" y="81"/>
                </a:cxn>
                <a:cxn ang="0">
                  <a:pos x="635" y="0"/>
                </a:cxn>
                <a:cxn ang="0">
                  <a:pos x="831" y="8"/>
                </a:cxn>
                <a:cxn ang="0">
                  <a:pos x="826" y="47"/>
                </a:cxn>
                <a:cxn ang="0">
                  <a:pos x="751" y="641"/>
                </a:cxn>
                <a:cxn ang="0">
                  <a:pos x="831" y="649"/>
                </a:cxn>
                <a:cxn ang="0">
                  <a:pos x="826" y="688"/>
                </a:cxn>
                <a:cxn ang="0">
                  <a:pos x="590" y="683"/>
                </a:cxn>
                <a:cxn ang="0">
                  <a:pos x="596" y="641"/>
                </a:cxn>
                <a:cxn ang="0">
                  <a:pos x="671" y="89"/>
                </a:cxn>
                <a:cxn ang="0">
                  <a:pos x="635" y="163"/>
                </a:cxn>
                <a:cxn ang="0">
                  <a:pos x="596" y="171"/>
                </a:cxn>
                <a:cxn ang="0">
                  <a:pos x="590" y="286"/>
                </a:cxn>
                <a:cxn ang="0">
                  <a:pos x="555" y="362"/>
                </a:cxn>
                <a:cxn ang="0">
                  <a:pos x="516" y="368"/>
                </a:cxn>
                <a:cxn ang="0">
                  <a:pos x="510" y="488"/>
                </a:cxn>
                <a:cxn ang="0">
                  <a:pos x="476" y="559"/>
                </a:cxn>
                <a:cxn ang="0">
                  <a:pos x="435" y="567"/>
                </a:cxn>
                <a:cxn ang="0">
                  <a:pos x="430" y="688"/>
                </a:cxn>
                <a:cxn ang="0">
                  <a:pos x="396" y="683"/>
                </a:cxn>
                <a:cxn ang="0">
                  <a:pos x="362" y="649"/>
                </a:cxn>
                <a:cxn ang="0">
                  <a:pos x="357" y="567"/>
                </a:cxn>
                <a:cxn ang="0">
                  <a:pos x="316" y="559"/>
                </a:cxn>
                <a:cxn ang="0">
                  <a:pos x="282" y="488"/>
                </a:cxn>
                <a:cxn ang="0">
                  <a:pos x="275" y="407"/>
                </a:cxn>
                <a:cxn ang="0">
                  <a:pos x="235" y="402"/>
                </a:cxn>
                <a:cxn ang="0">
                  <a:pos x="202" y="326"/>
                </a:cxn>
                <a:cxn ang="0">
                  <a:pos x="194" y="244"/>
                </a:cxn>
                <a:cxn ang="0">
                  <a:pos x="155" y="239"/>
                </a:cxn>
                <a:cxn ang="0">
                  <a:pos x="120" y="171"/>
                </a:cxn>
                <a:cxn ang="0">
                  <a:pos x="194" y="641"/>
                </a:cxn>
                <a:cxn ang="0">
                  <a:pos x="202" y="683"/>
                </a:cxn>
                <a:cxn ang="0">
                  <a:pos x="6" y="688"/>
                </a:cxn>
                <a:cxn ang="0">
                  <a:pos x="0" y="649"/>
                </a:cxn>
                <a:cxn ang="0">
                  <a:pos x="80" y="641"/>
                </a:cxn>
                <a:cxn ang="0">
                  <a:pos x="6" y="47"/>
                </a:cxn>
                <a:cxn ang="0">
                  <a:pos x="0" y="8"/>
                </a:cxn>
              </a:cxnLst>
              <a:rect l="0" t="0" r="r" b="b"/>
              <a:pathLst>
                <a:path w="832" h="689">
                  <a:moveTo>
                    <a:pt x="6" y="0"/>
                  </a:moveTo>
                  <a:lnTo>
                    <a:pt x="155" y="0"/>
                  </a:lnTo>
                  <a:lnTo>
                    <a:pt x="161" y="8"/>
                  </a:lnTo>
                  <a:lnTo>
                    <a:pt x="161" y="81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2" y="163"/>
                  </a:lnTo>
                  <a:lnTo>
                    <a:pt x="235" y="163"/>
                  </a:lnTo>
                  <a:lnTo>
                    <a:pt x="241" y="171"/>
                  </a:lnTo>
                  <a:lnTo>
                    <a:pt x="241" y="239"/>
                  </a:lnTo>
                  <a:lnTo>
                    <a:pt x="275" y="239"/>
                  </a:lnTo>
                  <a:lnTo>
                    <a:pt x="282" y="244"/>
                  </a:lnTo>
                  <a:lnTo>
                    <a:pt x="282" y="320"/>
                  </a:lnTo>
                  <a:lnTo>
                    <a:pt x="316" y="320"/>
                  </a:lnTo>
                  <a:lnTo>
                    <a:pt x="321" y="326"/>
                  </a:lnTo>
                  <a:lnTo>
                    <a:pt x="321" y="402"/>
                  </a:lnTo>
                  <a:lnTo>
                    <a:pt x="357" y="402"/>
                  </a:lnTo>
                  <a:lnTo>
                    <a:pt x="362" y="407"/>
                  </a:lnTo>
                  <a:lnTo>
                    <a:pt x="362" y="483"/>
                  </a:lnTo>
                  <a:lnTo>
                    <a:pt x="396" y="483"/>
                  </a:lnTo>
                  <a:lnTo>
                    <a:pt x="402" y="488"/>
                  </a:lnTo>
                  <a:lnTo>
                    <a:pt x="402" y="559"/>
                  </a:lnTo>
                  <a:lnTo>
                    <a:pt x="430" y="559"/>
                  </a:lnTo>
                  <a:lnTo>
                    <a:pt x="430" y="488"/>
                  </a:lnTo>
                  <a:lnTo>
                    <a:pt x="435" y="483"/>
                  </a:lnTo>
                  <a:lnTo>
                    <a:pt x="471" y="483"/>
                  </a:lnTo>
                  <a:lnTo>
                    <a:pt x="471" y="368"/>
                  </a:lnTo>
                  <a:lnTo>
                    <a:pt x="476" y="362"/>
                  </a:lnTo>
                  <a:lnTo>
                    <a:pt x="510" y="362"/>
                  </a:lnTo>
                  <a:lnTo>
                    <a:pt x="510" y="286"/>
                  </a:lnTo>
                  <a:lnTo>
                    <a:pt x="516" y="281"/>
                  </a:lnTo>
                  <a:lnTo>
                    <a:pt x="549" y="281"/>
                  </a:lnTo>
                  <a:lnTo>
                    <a:pt x="549" y="171"/>
                  </a:lnTo>
                  <a:lnTo>
                    <a:pt x="555" y="163"/>
                  </a:lnTo>
                  <a:lnTo>
                    <a:pt x="590" y="163"/>
                  </a:lnTo>
                  <a:lnTo>
                    <a:pt x="590" y="89"/>
                  </a:lnTo>
                  <a:lnTo>
                    <a:pt x="596" y="81"/>
                  </a:lnTo>
                  <a:lnTo>
                    <a:pt x="630" y="81"/>
                  </a:lnTo>
                  <a:lnTo>
                    <a:pt x="630" y="8"/>
                  </a:lnTo>
                  <a:lnTo>
                    <a:pt x="635" y="0"/>
                  </a:lnTo>
                  <a:lnTo>
                    <a:pt x="826" y="0"/>
                  </a:lnTo>
                  <a:lnTo>
                    <a:pt x="831" y="8"/>
                  </a:lnTo>
                  <a:lnTo>
                    <a:pt x="831" y="42"/>
                  </a:lnTo>
                  <a:lnTo>
                    <a:pt x="826" y="47"/>
                  </a:lnTo>
                  <a:lnTo>
                    <a:pt x="751" y="47"/>
                  </a:lnTo>
                  <a:lnTo>
                    <a:pt x="751" y="641"/>
                  </a:lnTo>
                  <a:lnTo>
                    <a:pt x="826" y="641"/>
                  </a:lnTo>
                  <a:lnTo>
                    <a:pt x="831" y="649"/>
                  </a:lnTo>
                  <a:lnTo>
                    <a:pt x="831" y="683"/>
                  </a:lnTo>
                  <a:lnTo>
                    <a:pt x="826" y="688"/>
                  </a:lnTo>
                  <a:lnTo>
                    <a:pt x="596" y="688"/>
                  </a:lnTo>
                  <a:lnTo>
                    <a:pt x="590" y="683"/>
                  </a:lnTo>
                  <a:lnTo>
                    <a:pt x="590" y="649"/>
                  </a:lnTo>
                  <a:lnTo>
                    <a:pt x="596" y="641"/>
                  </a:lnTo>
                  <a:lnTo>
                    <a:pt x="671" y="641"/>
                  </a:lnTo>
                  <a:lnTo>
                    <a:pt x="671" y="89"/>
                  </a:lnTo>
                  <a:lnTo>
                    <a:pt x="635" y="89"/>
                  </a:lnTo>
                  <a:lnTo>
                    <a:pt x="635" y="163"/>
                  </a:lnTo>
                  <a:lnTo>
                    <a:pt x="630" y="171"/>
                  </a:lnTo>
                  <a:lnTo>
                    <a:pt x="596" y="171"/>
                  </a:lnTo>
                  <a:lnTo>
                    <a:pt x="596" y="281"/>
                  </a:lnTo>
                  <a:lnTo>
                    <a:pt x="590" y="286"/>
                  </a:lnTo>
                  <a:lnTo>
                    <a:pt x="555" y="286"/>
                  </a:lnTo>
                  <a:lnTo>
                    <a:pt x="555" y="362"/>
                  </a:lnTo>
                  <a:lnTo>
                    <a:pt x="549" y="368"/>
                  </a:lnTo>
                  <a:lnTo>
                    <a:pt x="516" y="368"/>
                  </a:lnTo>
                  <a:lnTo>
                    <a:pt x="516" y="483"/>
                  </a:lnTo>
                  <a:lnTo>
                    <a:pt x="510" y="488"/>
                  </a:lnTo>
                  <a:lnTo>
                    <a:pt x="476" y="488"/>
                  </a:lnTo>
                  <a:lnTo>
                    <a:pt x="476" y="559"/>
                  </a:lnTo>
                  <a:lnTo>
                    <a:pt x="471" y="567"/>
                  </a:lnTo>
                  <a:lnTo>
                    <a:pt x="435" y="567"/>
                  </a:lnTo>
                  <a:lnTo>
                    <a:pt x="435" y="683"/>
                  </a:lnTo>
                  <a:lnTo>
                    <a:pt x="430" y="688"/>
                  </a:lnTo>
                  <a:lnTo>
                    <a:pt x="402" y="688"/>
                  </a:lnTo>
                  <a:lnTo>
                    <a:pt x="396" y="683"/>
                  </a:lnTo>
                  <a:lnTo>
                    <a:pt x="396" y="649"/>
                  </a:lnTo>
                  <a:lnTo>
                    <a:pt x="362" y="649"/>
                  </a:lnTo>
                  <a:lnTo>
                    <a:pt x="357" y="641"/>
                  </a:lnTo>
                  <a:lnTo>
                    <a:pt x="357" y="567"/>
                  </a:lnTo>
                  <a:lnTo>
                    <a:pt x="321" y="567"/>
                  </a:lnTo>
                  <a:lnTo>
                    <a:pt x="316" y="559"/>
                  </a:lnTo>
                  <a:lnTo>
                    <a:pt x="316" y="488"/>
                  </a:lnTo>
                  <a:lnTo>
                    <a:pt x="282" y="488"/>
                  </a:lnTo>
                  <a:lnTo>
                    <a:pt x="275" y="483"/>
                  </a:lnTo>
                  <a:lnTo>
                    <a:pt x="275" y="407"/>
                  </a:lnTo>
                  <a:lnTo>
                    <a:pt x="241" y="407"/>
                  </a:lnTo>
                  <a:lnTo>
                    <a:pt x="235" y="402"/>
                  </a:lnTo>
                  <a:lnTo>
                    <a:pt x="235" y="326"/>
                  </a:lnTo>
                  <a:lnTo>
                    <a:pt x="202" y="326"/>
                  </a:lnTo>
                  <a:lnTo>
                    <a:pt x="194" y="320"/>
                  </a:lnTo>
                  <a:lnTo>
                    <a:pt x="194" y="244"/>
                  </a:lnTo>
                  <a:lnTo>
                    <a:pt x="161" y="244"/>
                  </a:lnTo>
                  <a:lnTo>
                    <a:pt x="155" y="239"/>
                  </a:lnTo>
                  <a:lnTo>
                    <a:pt x="155" y="171"/>
                  </a:lnTo>
                  <a:lnTo>
                    <a:pt x="120" y="171"/>
                  </a:lnTo>
                  <a:lnTo>
                    <a:pt x="120" y="641"/>
                  </a:lnTo>
                  <a:lnTo>
                    <a:pt x="194" y="641"/>
                  </a:lnTo>
                  <a:lnTo>
                    <a:pt x="202" y="649"/>
                  </a:lnTo>
                  <a:lnTo>
                    <a:pt x="202" y="683"/>
                  </a:lnTo>
                  <a:lnTo>
                    <a:pt x="194" y="688"/>
                  </a:lnTo>
                  <a:lnTo>
                    <a:pt x="6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6" y="641"/>
                  </a:lnTo>
                  <a:lnTo>
                    <a:pt x="80" y="641"/>
                  </a:lnTo>
                  <a:lnTo>
                    <a:pt x="80" y="47"/>
                  </a:lnTo>
                  <a:lnTo>
                    <a:pt x="6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6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7" name="Freeform 21"/>
            <p:cNvSpPr>
              <a:spLocks noChangeArrowheads="1"/>
            </p:cNvSpPr>
            <p:nvPr/>
          </p:nvSpPr>
          <p:spPr bwMode="auto">
            <a:xfrm>
              <a:off x="3192" y="1620"/>
              <a:ext cx="80" cy="155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237" y="42"/>
                </a:cxn>
                <a:cxn ang="0">
                  <a:pos x="277" y="47"/>
                </a:cxn>
                <a:cxn ang="0">
                  <a:pos x="310" y="81"/>
                </a:cxn>
                <a:cxn ang="0">
                  <a:pos x="316" y="205"/>
                </a:cxn>
                <a:cxn ang="0">
                  <a:pos x="277" y="210"/>
                </a:cxn>
                <a:cxn ang="0">
                  <a:pos x="271" y="244"/>
                </a:cxn>
                <a:cxn ang="0">
                  <a:pos x="237" y="281"/>
                </a:cxn>
                <a:cxn ang="0">
                  <a:pos x="277" y="286"/>
                </a:cxn>
                <a:cxn ang="0">
                  <a:pos x="310" y="320"/>
                </a:cxn>
                <a:cxn ang="0">
                  <a:pos x="316" y="362"/>
                </a:cxn>
                <a:cxn ang="0">
                  <a:pos x="355" y="368"/>
                </a:cxn>
                <a:cxn ang="0">
                  <a:pos x="349" y="530"/>
                </a:cxn>
                <a:cxn ang="0">
                  <a:pos x="316" y="601"/>
                </a:cxn>
                <a:cxn ang="0">
                  <a:pos x="277" y="607"/>
                </a:cxn>
                <a:cxn ang="0">
                  <a:pos x="271" y="649"/>
                </a:cxn>
                <a:cxn ang="0">
                  <a:pos x="196" y="683"/>
                </a:cxn>
                <a:cxn ang="0">
                  <a:pos x="45" y="688"/>
                </a:cxn>
                <a:cxn ang="0">
                  <a:pos x="39" y="649"/>
                </a:cxn>
                <a:cxn ang="0">
                  <a:pos x="0" y="641"/>
                </a:cxn>
                <a:cxn ang="0">
                  <a:pos x="6" y="559"/>
                </a:cxn>
                <a:cxn ang="0">
                  <a:pos x="86" y="567"/>
                </a:cxn>
                <a:cxn ang="0">
                  <a:pos x="114" y="601"/>
                </a:cxn>
                <a:cxn ang="0">
                  <a:pos x="120" y="641"/>
                </a:cxn>
                <a:cxn ang="0">
                  <a:pos x="192" y="607"/>
                </a:cxn>
                <a:cxn ang="0">
                  <a:pos x="232" y="601"/>
                </a:cxn>
                <a:cxn ang="0">
                  <a:pos x="237" y="559"/>
                </a:cxn>
                <a:cxn ang="0">
                  <a:pos x="271" y="407"/>
                </a:cxn>
                <a:cxn ang="0">
                  <a:pos x="232" y="402"/>
                </a:cxn>
                <a:cxn ang="0">
                  <a:pos x="196" y="368"/>
                </a:cxn>
                <a:cxn ang="0">
                  <a:pos x="192" y="326"/>
                </a:cxn>
                <a:cxn ang="0">
                  <a:pos x="114" y="320"/>
                </a:cxn>
                <a:cxn ang="0">
                  <a:pos x="120" y="281"/>
                </a:cxn>
                <a:cxn ang="0">
                  <a:pos x="153" y="244"/>
                </a:cxn>
                <a:cxn ang="0">
                  <a:pos x="192" y="239"/>
                </a:cxn>
                <a:cxn ang="0">
                  <a:pos x="196" y="205"/>
                </a:cxn>
                <a:cxn ang="0">
                  <a:pos x="232" y="129"/>
                </a:cxn>
                <a:cxn ang="0">
                  <a:pos x="192" y="123"/>
                </a:cxn>
                <a:cxn ang="0">
                  <a:pos x="86" y="89"/>
                </a:cxn>
                <a:cxn ang="0">
                  <a:pos x="78" y="129"/>
                </a:cxn>
                <a:cxn ang="0">
                  <a:pos x="45" y="205"/>
                </a:cxn>
                <a:cxn ang="0">
                  <a:pos x="6" y="210"/>
                </a:cxn>
                <a:cxn ang="0">
                  <a:pos x="0" y="129"/>
                </a:cxn>
                <a:cxn ang="0">
                  <a:pos x="39" y="123"/>
                </a:cxn>
                <a:cxn ang="0">
                  <a:pos x="45" y="42"/>
                </a:cxn>
                <a:cxn ang="0">
                  <a:pos x="114" y="8"/>
                </a:cxn>
              </a:cxnLst>
              <a:rect l="0" t="0" r="r" b="b"/>
              <a:pathLst>
                <a:path w="356" h="689">
                  <a:moveTo>
                    <a:pt x="120" y="0"/>
                  </a:moveTo>
                  <a:lnTo>
                    <a:pt x="232" y="0"/>
                  </a:lnTo>
                  <a:lnTo>
                    <a:pt x="237" y="8"/>
                  </a:lnTo>
                  <a:lnTo>
                    <a:pt x="237" y="42"/>
                  </a:lnTo>
                  <a:lnTo>
                    <a:pt x="271" y="42"/>
                  </a:lnTo>
                  <a:lnTo>
                    <a:pt x="277" y="47"/>
                  </a:lnTo>
                  <a:lnTo>
                    <a:pt x="277" y="81"/>
                  </a:lnTo>
                  <a:lnTo>
                    <a:pt x="310" y="81"/>
                  </a:lnTo>
                  <a:lnTo>
                    <a:pt x="316" y="89"/>
                  </a:lnTo>
                  <a:lnTo>
                    <a:pt x="316" y="205"/>
                  </a:lnTo>
                  <a:lnTo>
                    <a:pt x="310" y="210"/>
                  </a:lnTo>
                  <a:lnTo>
                    <a:pt x="277" y="210"/>
                  </a:lnTo>
                  <a:lnTo>
                    <a:pt x="277" y="239"/>
                  </a:lnTo>
                  <a:lnTo>
                    <a:pt x="271" y="244"/>
                  </a:lnTo>
                  <a:lnTo>
                    <a:pt x="237" y="244"/>
                  </a:lnTo>
                  <a:lnTo>
                    <a:pt x="237" y="281"/>
                  </a:lnTo>
                  <a:lnTo>
                    <a:pt x="271" y="281"/>
                  </a:lnTo>
                  <a:lnTo>
                    <a:pt x="277" y="286"/>
                  </a:lnTo>
                  <a:lnTo>
                    <a:pt x="277" y="320"/>
                  </a:lnTo>
                  <a:lnTo>
                    <a:pt x="310" y="320"/>
                  </a:lnTo>
                  <a:lnTo>
                    <a:pt x="316" y="326"/>
                  </a:lnTo>
                  <a:lnTo>
                    <a:pt x="316" y="362"/>
                  </a:lnTo>
                  <a:lnTo>
                    <a:pt x="349" y="362"/>
                  </a:lnTo>
                  <a:lnTo>
                    <a:pt x="355" y="368"/>
                  </a:lnTo>
                  <a:lnTo>
                    <a:pt x="355" y="525"/>
                  </a:lnTo>
                  <a:lnTo>
                    <a:pt x="349" y="530"/>
                  </a:lnTo>
                  <a:lnTo>
                    <a:pt x="316" y="530"/>
                  </a:lnTo>
                  <a:lnTo>
                    <a:pt x="316" y="601"/>
                  </a:lnTo>
                  <a:lnTo>
                    <a:pt x="310" y="607"/>
                  </a:lnTo>
                  <a:lnTo>
                    <a:pt x="277" y="607"/>
                  </a:lnTo>
                  <a:lnTo>
                    <a:pt x="277" y="641"/>
                  </a:lnTo>
                  <a:lnTo>
                    <a:pt x="271" y="649"/>
                  </a:lnTo>
                  <a:lnTo>
                    <a:pt x="196" y="649"/>
                  </a:lnTo>
                  <a:lnTo>
                    <a:pt x="196" y="683"/>
                  </a:lnTo>
                  <a:lnTo>
                    <a:pt x="192" y="688"/>
                  </a:lnTo>
                  <a:lnTo>
                    <a:pt x="45" y="688"/>
                  </a:lnTo>
                  <a:lnTo>
                    <a:pt x="39" y="683"/>
                  </a:lnTo>
                  <a:lnTo>
                    <a:pt x="39" y="649"/>
                  </a:lnTo>
                  <a:lnTo>
                    <a:pt x="6" y="649"/>
                  </a:lnTo>
                  <a:lnTo>
                    <a:pt x="0" y="641"/>
                  </a:lnTo>
                  <a:lnTo>
                    <a:pt x="0" y="567"/>
                  </a:lnTo>
                  <a:lnTo>
                    <a:pt x="6" y="559"/>
                  </a:lnTo>
                  <a:lnTo>
                    <a:pt x="78" y="559"/>
                  </a:lnTo>
                  <a:lnTo>
                    <a:pt x="86" y="567"/>
                  </a:lnTo>
                  <a:lnTo>
                    <a:pt x="86" y="601"/>
                  </a:lnTo>
                  <a:lnTo>
                    <a:pt x="114" y="601"/>
                  </a:lnTo>
                  <a:lnTo>
                    <a:pt x="120" y="607"/>
                  </a:lnTo>
                  <a:lnTo>
                    <a:pt x="120" y="641"/>
                  </a:lnTo>
                  <a:lnTo>
                    <a:pt x="192" y="641"/>
                  </a:lnTo>
                  <a:lnTo>
                    <a:pt x="192" y="607"/>
                  </a:lnTo>
                  <a:lnTo>
                    <a:pt x="196" y="601"/>
                  </a:lnTo>
                  <a:lnTo>
                    <a:pt x="232" y="601"/>
                  </a:lnTo>
                  <a:lnTo>
                    <a:pt x="232" y="567"/>
                  </a:lnTo>
                  <a:lnTo>
                    <a:pt x="237" y="559"/>
                  </a:lnTo>
                  <a:lnTo>
                    <a:pt x="271" y="559"/>
                  </a:lnTo>
                  <a:lnTo>
                    <a:pt x="271" y="407"/>
                  </a:lnTo>
                  <a:lnTo>
                    <a:pt x="237" y="407"/>
                  </a:lnTo>
                  <a:lnTo>
                    <a:pt x="232" y="402"/>
                  </a:lnTo>
                  <a:lnTo>
                    <a:pt x="232" y="368"/>
                  </a:lnTo>
                  <a:lnTo>
                    <a:pt x="196" y="368"/>
                  </a:lnTo>
                  <a:lnTo>
                    <a:pt x="192" y="362"/>
                  </a:lnTo>
                  <a:lnTo>
                    <a:pt x="192" y="326"/>
                  </a:lnTo>
                  <a:lnTo>
                    <a:pt x="120" y="326"/>
                  </a:lnTo>
                  <a:lnTo>
                    <a:pt x="114" y="320"/>
                  </a:lnTo>
                  <a:lnTo>
                    <a:pt x="114" y="286"/>
                  </a:lnTo>
                  <a:lnTo>
                    <a:pt x="120" y="281"/>
                  </a:lnTo>
                  <a:lnTo>
                    <a:pt x="153" y="281"/>
                  </a:lnTo>
                  <a:lnTo>
                    <a:pt x="153" y="244"/>
                  </a:lnTo>
                  <a:lnTo>
                    <a:pt x="159" y="239"/>
                  </a:lnTo>
                  <a:lnTo>
                    <a:pt x="192" y="239"/>
                  </a:lnTo>
                  <a:lnTo>
                    <a:pt x="192" y="210"/>
                  </a:lnTo>
                  <a:lnTo>
                    <a:pt x="196" y="205"/>
                  </a:lnTo>
                  <a:lnTo>
                    <a:pt x="232" y="205"/>
                  </a:lnTo>
                  <a:lnTo>
                    <a:pt x="232" y="129"/>
                  </a:lnTo>
                  <a:lnTo>
                    <a:pt x="196" y="129"/>
                  </a:lnTo>
                  <a:lnTo>
                    <a:pt x="192" y="123"/>
                  </a:lnTo>
                  <a:lnTo>
                    <a:pt x="192" y="89"/>
                  </a:lnTo>
                  <a:lnTo>
                    <a:pt x="86" y="89"/>
                  </a:lnTo>
                  <a:lnTo>
                    <a:pt x="86" y="123"/>
                  </a:lnTo>
                  <a:lnTo>
                    <a:pt x="78" y="129"/>
                  </a:lnTo>
                  <a:lnTo>
                    <a:pt x="45" y="129"/>
                  </a:lnTo>
                  <a:lnTo>
                    <a:pt x="45" y="205"/>
                  </a:lnTo>
                  <a:lnTo>
                    <a:pt x="39" y="210"/>
                  </a:lnTo>
                  <a:lnTo>
                    <a:pt x="6" y="210"/>
                  </a:lnTo>
                  <a:lnTo>
                    <a:pt x="0" y="205"/>
                  </a:lnTo>
                  <a:lnTo>
                    <a:pt x="0" y="129"/>
                  </a:lnTo>
                  <a:lnTo>
                    <a:pt x="6" y="123"/>
                  </a:lnTo>
                  <a:lnTo>
                    <a:pt x="39" y="123"/>
                  </a:lnTo>
                  <a:lnTo>
                    <a:pt x="39" y="47"/>
                  </a:lnTo>
                  <a:lnTo>
                    <a:pt x="45" y="42"/>
                  </a:lnTo>
                  <a:lnTo>
                    <a:pt x="114" y="42"/>
                  </a:lnTo>
                  <a:lnTo>
                    <a:pt x="114" y="8"/>
                  </a:lnTo>
                  <a:lnTo>
                    <a:pt x="120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318" name="Group 22"/>
          <p:cNvGrpSpPr/>
          <p:nvPr/>
        </p:nvGrpSpPr>
        <p:grpSpPr bwMode="auto">
          <a:xfrm>
            <a:off x="1993900" y="3562350"/>
            <a:ext cx="442913" cy="246063"/>
            <a:chOff x="1256" y="2244"/>
            <a:chExt cx="279" cy="155"/>
          </a:xfrm>
        </p:grpSpPr>
        <p:sp>
          <p:nvSpPr>
            <p:cNvPr id="55319" name="Freeform 23"/>
            <p:cNvSpPr>
              <a:spLocks noChangeArrowheads="1"/>
            </p:cNvSpPr>
            <p:nvPr/>
          </p:nvSpPr>
          <p:spPr bwMode="auto">
            <a:xfrm>
              <a:off x="1256" y="2244"/>
              <a:ext cx="181" cy="15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6" y="81"/>
                </a:cxn>
                <a:cxn ang="0">
                  <a:pos x="194" y="89"/>
                </a:cxn>
                <a:cxn ang="0">
                  <a:pos x="228" y="163"/>
                </a:cxn>
                <a:cxn ang="0">
                  <a:pos x="233" y="239"/>
                </a:cxn>
                <a:cxn ang="0">
                  <a:pos x="271" y="244"/>
                </a:cxn>
                <a:cxn ang="0">
                  <a:pos x="304" y="320"/>
                </a:cxn>
                <a:cxn ang="0">
                  <a:pos x="311" y="402"/>
                </a:cxn>
                <a:cxn ang="0">
                  <a:pos x="349" y="407"/>
                </a:cxn>
                <a:cxn ang="0">
                  <a:pos x="382" y="483"/>
                </a:cxn>
                <a:cxn ang="0">
                  <a:pos x="389" y="559"/>
                </a:cxn>
                <a:cxn ang="0">
                  <a:pos x="416" y="488"/>
                </a:cxn>
                <a:cxn ang="0">
                  <a:pos x="454" y="483"/>
                </a:cxn>
                <a:cxn ang="0">
                  <a:pos x="461" y="362"/>
                </a:cxn>
                <a:cxn ang="0">
                  <a:pos x="494" y="286"/>
                </a:cxn>
                <a:cxn ang="0">
                  <a:pos x="532" y="281"/>
                </a:cxn>
                <a:cxn ang="0">
                  <a:pos x="537" y="163"/>
                </a:cxn>
                <a:cxn ang="0">
                  <a:pos x="572" y="89"/>
                </a:cxn>
                <a:cxn ang="0">
                  <a:pos x="610" y="81"/>
                </a:cxn>
                <a:cxn ang="0">
                  <a:pos x="615" y="0"/>
                </a:cxn>
                <a:cxn ang="0">
                  <a:pos x="803" y="8"/>
                </a:cxn>
                <a:cxn ang="0">
                  <a:pos x="798" y="47"/>
                </a:cxn>
                <a:cxn ang="0">
                  <a:pos x="726" y="641"/>
                </a:cxn>
                <a:cxn ang="0">
                  <a:pos x="803" y="649"/>
                </a:cxn>
                <a:cxn ang="0">
                  <a:pos x="798" y="688"/>
                </a:cxn>
                <a:cxn ang="0">
                  <a:pos x="572" y="683"/>
                </a:cxn>
                <a:cxn ang="0">
                  <a:pos x="577" y="641"/>
                </a:cxn>
                <a:cxn ang="0">
                  <a:pos x="648" y="89"/>
                </a:cxn>
                <a:cxn ang="0">
                  <a:pos x="615" y="163"/>
                </a:cxn>
                <a:cxn ang="0">
                  <a:pos x="577" y="171"/>
                </a:cxn>
                <a:cxn ang="0">
                  <a:pos x="572" y="286"/>
                </a:cxn>
                <a:cxn ang="0">
                  <a:pos x="537" y="362"/>
                </a:cxn>
                <a:cxn ang="0">
                  <a:pos x="499" y="368"/>
                </a:cxn>
                <a:cxn ang="0">
                  <a:pos x="494" y="488"/>
                </a:cxn>
                <a:cxn ang="0">
                  <a:pos x="461" y="559"/>
                </a:cxn>
                <a:cxn ang="0">
                  <a:pos x="422" y="567"/>
                </a:cxn>
                <a:cxn ang="0">
                  <a:pos x="416" y="688"/>
                </a:cxn>
                <a:cxn ang="0">
                  <a:pos x="382" y="683"/>
                </a:cxn>
                <a:cxn ang="0">
                  <a:pos x="349" y="649"/>
                </a:cxn>
                <a:cxn ang="0">
                  <a:pos x="344" y="567"/>
                </a:cxn>
                <a:cxn ang="0">
                  <a:pos x="304" y="559"/>
                </a:cxn>
                <a:cxn ang="0">
                  <a:pos x="271" y="488"/>
                </a:cxn>
                <a:cxn ang="0">
                  <a:pos x="266" y="407"/>
                </a:cxn>
                <a:cxn ang="0">
                  <a:pos x="228" y="402"/>
                </a:cxn>
                <a:cxn ang="0">
                  <a:pos x="194" y="326"/>
                </a:cxn>
                <a:cxn ang="0">
                  <a:pos x="188" y="244"/>
                </a:cxn>
                <a:cxn ang="0">
                  <a:pos x="150" y="239"/>
                </a:cxn>
                <a:cxn ang="0">
                  <a:pos x="116" y="171"/>
                </a:cxn>
                <a:cxn ang="0">
                  <a:pos x="188" y="641"/>
                </a:cxn>
                <a:cxn ang="0">
                  <a:pos x="194" y="683"/>
                </a:cxn>
                <a:cxn ang="0">
                  <a:pos x="5" y="688"/>
                </a:cxn>
                <a:cxn ang="0">
                  <a:pos x="0" y="649"/>
                </a:cxn>
                <a:cxn ang="0">
                  <a:pos x="78" y="641"/>
                </a:cxn>
                <a:cxn ang="0">
                  <a:pos x="5" y="47"/>
                </a:cxn>
                <a:cxn ang="0">
                  <a:pos x="0" y="8"/>
                </a:cxn>
              </a:cxnLst>
              <a:rect l="0" t="0" r="r" b="b"/>
              <a:pathLst>
                <a:path w="804" h="689">
                  <a:moveTo>
                    <a:pt x="5" y="0"/>
                  </a:moveTo>
                  <a:lnTo>
                    <a:pt x="150" y="0"/>
                  </a:lnTo>
                  <a:lnTo>
                    <a:pt x="156" y="8"/>
                  </a:lnTo>
                  <a:lnTo>
                    <a:pt x="156" y="81"/>
                  </a:lnTo>
                  <a:lnTo>
                    <a:pt x="188" y="81"/>
                  </a:lnTo>
                  <a:lnTo>
                    <a:pt x="194" y="89"/>
                  </a:lnTo>
                  <a:lnTo>
                    <a:pt x="194" y="163"/>
                  </a:lnTo>
                  <a:lnTo>
                    <a:pt x="228" y="163"/>
                  </a:lnTo>
                  <a:lnTo>
                    <a:pt x="233" y="171"/>
                  </a:lnTo>
                  <a:lnTo>
                    <a:pt x="233" y="239"/>
                  </a:lnTo>
                  <a:lnTo>
                    <a:pt x="266" y="239"/>
                  </a:lnTo>
                  <a:lnTo>
                    <a:pt x="271" y="244"/>
                  </a:lnTo>
                  <a:lnTo>
                    <a:pt x="271" y="320"/>
                  </a:lnTo>
                  <a:lnTo>
                    <a:pt x="304" y="320"/>
                  </a:lnTo>
                  <a:lnTo>
                    <a:pt x="311" y="326"/>
                  </a:lnTo>
                  <a:lnTo>
                    <a:pt x="311" y="402"/>
                  </a:lnTo>
                  <a:lnTo>
                    <a:pt x="344" y="402"/>
                  </a:lnTo>
                  <a:lnTo>
                    <a:pt x="349" y="407"/>
                  </a:lnTo>
                  <a:lnTo>
                    <a:pt x="349" y="483"/>
                  </a:lnTo>
                  <a:lnTo>
                    <a:pt x="382" y="483"/>
                  </a:lnTo>
                  <a:lnTo>
                    <a:pt x="389" y="488"/>
                  </a:lnTo>
                  <a:lnTo>
                    <a:pt x="389" y="559"/>
                  </a:lnTo>
                  <a:lnTo>
                    <a:pt x="416" y="559"/>
                  </a:lnTo>
                  <a:lnTo>
                    <a:pt x="416" y="488"/>
                  </a:lnTo>
                  <a:lnTo>
                    <a:pt x="422" y="483"/>
                  </a:lnTo>
                  <a:lnTo>
                    <a:pt x="454" y="483"/>
                  </a:lnTo>
                  <a:lnTo>
                    <a:pt x="454" y="368"/>
                  </a:lnTo>
                  <a:lnTo>
                    <a:pt x="461" y="362"/>
                  </a:lnTo>
                  <a:lnTo>
                    <a:pt x="494" y="362"/>
                  </a:lnTo>
                  <a:lnTo>
                    <a:pt x="494" y="286"/>
                  </a:lnTo>
                  <a:lnTo>
                    <a:pt x="499" y="281"/>
                  </a:lnTo>
                  <a:lnTo>
                    <a:pt x="532" y="281"/>
                  </a:lnTo>
                  <a:lnTo>
                    <a:pt x="532" y="171"/>
                  </a:lnTo>
                  <a:lnTo>
                    <a:pt x="537" y="163"/>
                  </a:lnTo>
                  <a:lnTo>
                    <a:pt x="572" y="163"/>
                  </a:lnTo>
                  <a:lnTo>
                    <a:pt x="572" y="89"/>
                  </a:lnTo>
                  <a:lnTo>
                    <a:pt x="577" y="81"/>
                  </a:lnTo>
                  <a:lnTo>
                    <a:pt x="610" y="81"/>
                  </a:lnTo>
                  <a:lnTo>
                    <a:pt x="610" y="8"/>
                  </a:lnTo>
                  <a:lnTo>
                    <a:pt x="615" y="0"/>
                  </a:lnTo>
                  <a:lnTo>
                    <a:pt x="798" y="0"/>
                  </a:lnTo>
                  <a:lnTo>
                    <a:pt x="803" y="8"/>
                  </a:lnTo>
                  <a:lnTo>
                    <a:pt x="803" y="42"/>
                  </a:lnTo>
                  <a:lnTo>
                    <a:pt x="798" y="47"/>
                  </a:lnTo>
                  <a:lnTo>
                    <a:pt x="726" y="47"/>
                  </a:lnTo>
                  <a:lnTo>
                    <a:pt x="726" y="641"/>
                  </a:lnTo>
                  <a:lnTo>
                    <a:pt x="798" y="641"/>
                  </a:lnTo>
                  <a:lnTo>
                    <a:pt x="803" y="649"/>
                  </a:lnTo>
                  <a:lnTo>
                    <a:pt x="803" y="683"/>
                  </a:lnTo>
                  <a:lnTo>
                    <a:pt x="798" y="688"/>
                  </a:lnTo>
                  <a:lnTo>
                    <a:pt x="577" y="688"/>
                  </a:lnTo>
                  <a:lnTo>
                    <a:pt x="572" y="683"/>
                  </a:lnTo>
                  <a:lnTo>
                    <a:pt x="572" y="649"/>
                  </a:lnTo>
                  <a:lnTo>
                    <a:pt x="577" y="641"/>
                  </a:lnTo>
                  <a:lnTo>
                    <a:pt x="648" y="641"/>
                  </a:lnTo>
                  <a:lnTo>
                    <a:pt x="648" y="89"/>
                  </a:lnTo>
                  <a:lnTo>
                    <a:pt x="615" y="89"/>
                  </a:lnTo>
                  <a:lnTo>
                    <a:pt x="615" y="163"/>
                  </a:lnTo>
                  <a:lnTo>
                    <a:pt x="610" y="171"/>
                  </a:lnTo>
                  <a:lnTo>
                    <a:pt x="577" y="171"/>
                  </a:lnTo>
                  <a:lnTo>
                    <a:pt x="577" y="281"/>
                  </a:lnTo>
                  <a:lnTo>
                    <a:pt x="572" y="286"/>
                  </a:lnTo>
                  <a:lnTo>
                    <a:pt x="537" y="286"/>
                  </a:lnTo>
                  <a:lnTo>
                    <a:pt x="537" y="362"/>
                  </a:lnTo>
                  <a:lnTo>
                    <a:pt x="532" y="368"/>
                  </a:lnTo>
                  <a:lnTo>
                    <a:pt x="499" y="368"/>
                  </a:lnTo>
                  <a:lnTo>
                    <a:pt x="499" y="483"/>
                  </a:lnTo>
                  <a:lnTo>
                    <a:pt x="494" y="488"/>
                  </a:lnTo>
                  <a:lnTo>
                    <a:pt x="461" y="488"/>
                  </a:lnTo>
                  <a:lnTo>
                    <a:pt x="461" y="559"/>
                  </a:lnTo>
                  <a:lnTo>
                    <a:pt x="454" y="567"/>
                  </a:lnTo>
                  <a:lnTo>
                    <a:pt x="422" y="567"/>
                  </a:lnTo>
                  <a:lnTo>
                    <a:pt x="422" y="683"/>
                  </a:lnTo>
                  <a:lnTo>
                    <a:pt x="416" y="688"/>
                  </a:lnTo>
                  <a:lnTo>
                    <a:pt x="389" y="688"/>
                  </a:lnTo>
                  <a:lnTo>
                    <a:pt x="382" y="683"/>
                  </a:lnTo>
                  <a:lnTo>
                    <a:pt x="382" y="649"/>
                  </a:lnTo>
                  <a:lnTo>
                    <a:pt x="349" y="649"/>
                  </a:lnTo>
                  <a:lnTo>
                    <a:pt x="344" y="641"/>
                  </a:lnTo>
                  <a:lnTo>
                    <a:pt x="344" y="567"/>
                  </a:lnTo>
                  <a:lnTo>
                    <a:pt x="311" y="567"/>
                  </a:lnTo>
                  <a:lnTo>
                    <a:pt x="304" y="559"/>
                  </a:lnTo>
                  <a:lnTo>
                    <a:pt x="304" y="488"/>
                  </a:lnTo>
                  <a:lnTo>
                    <a:pt x="271" y="488"/>
                  </a:lnTo>
                  <a:lnTo>
                    <a:pt x="266" y="483"/>
                  </a:lnTo>
                  <a:lnTo>
                    <a:pt x="266" y="407"/>
                  </a:lnTo>
                  <a:lnTo>
                    <a:pt x="233" y="407"/>
                  </a:lnTo>
                  <a:lnTo>
                    <a:pt x="228" y="402"/>
                  </a:lnTo>
                  <a:lnTo>
                    <a:pt x="228" y="326"/>
                  </a:lnTo>
                  <a:lnTo>
                    <a:pt x="194" y="326"/>
                  </a:lnTo>
                  <a:lnTo>
                    <a:pt x="188" y="320"/>
                  </a:lnTo>
                  <a:lnTo>
                    <a:pt x="188" y="244"/>
                  </a:lnTo>
                  <a:lnTo>
                    <a:pt x="156" y="244"/>
                  </a:lnTo>
                  <a:lnTo>
                    <a:pt x="150" y="239"/>
                  </a:lnTo>
                  <a:lnTo>
                    <a:pt x="150" y="171"/>
                  </a:lnTo>
                  <a:lnTo>
                    <a:pt x="116" y="171"/>
                  </a:lnTo>
                  <a:lnTo>
                    <a:pt x="116" y="641"/>
                  </a:lnTo>
                  <a:lnTo>
                    <a:pt x="188" y="641"/>
                  </a:lnTo>
                  <a:lnTo>
                    <a:pt x="194" y="649"/>
                  </a:lnTo>
                  <a:lnTo>
                    <a:pt x="194" y="683"/>
                  </a:lnTo>
                  <a:lnTo>
                    <a:pt x="188" y="688"/>
                  </a:lnTo>
                  <a:lnTo>
                    <a:pt x="5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5" y="641"/>
                  </a:lnTo>
                  <a:lnTo>
                    <a:pt x="78" y="641"/>
                  </a:lnTo>
                  <a:lnTo>
                    <a:pt x="78" y="47"/>
                  </a:lnTo>
                  <a:lnTo>
                    <a:pt x="5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0" name="Freeform 24"/>
            <p:cNvSpPr>
              <a:spLocks noChangeArrowheads="1"/>
            </p:cNvSpPr>
            <p:nvPr/>
          </p:nvSpPr>
          <p:spPr bwMode="auto">
            <a:xfrm>
              <a:off x="1449" y="2244"/>
              <a:ext cx="86" cy="155"/>
            </a:xfrm>
            <a:custGeom>
              <a:avLst/>
              <a:gdLst/>
              <a:ahLst/>
              <a:cxnLst>
                <a:cxn ang="0">
                  <a:pos x="192" y="129"/>
                </a:cxn>
                <a:cxn ang="0">
                  <a:pos x="225" y="129"/>
                </a:cxn>
                <a:cxn ang="0">
                  <a:pos x="225" y="444"/>
                </a:cxn>
                <a:cxn ang="0">
                  <a:pos x="84" y="444"/>
                </a:cxn>
                <a:cxn ang="0">
                  <a:pos x="84" y="368"/>
                </a:cxn>
                <a:cxn ang="0">
                  <a:pos x="111" y="368"/>
                </a:cxn>
                <a:cxn ang="0">
                  <a:pos x="116" y="362"/>
                </a:cxn>
                <a:cxn ang="0">
                  <a:pos x="116" y="286"/>
                </a:cxn>
                <a:cxn ang="0">
                  <a:pos x="149" y="286"/>
                </a:cxn>
                <a:cxn ang="0">
                  <a:pos x="154" y="281"/>
                </a:cxn>
                <a:cxn ang="0">
                  <a:pos x="154" y="210"/>
                </a:cxn>
                <a:cxn ang="0">
                  <a:pos x="187" y="210"/>
                </a:cxn>
                <a:cxn ang="0">
                  <a:pos x="192" y="205"/>
                </a:cxn>
                <a:cxn ang="0">
                  <a:pos x="192" y="129"/>
                </a:cxn>
                <a:cxn ang="0">
                  <a:pos x="230" y="0"/>
                </a:cxn>
                <a:cxn ang="0">
                  <a:pos x="301" y="0"/>
                </a:cxn>
                <a:cxn ang="0">
                  <a:pos x="306" y="8"/>
                </a:cxn>
                <a:cxn ang="0">
                  <a:pos x="306" y="444"/>
                </a:cxn>
                <a:cxn ang="0">
                  <a:pos x="379" y="444"/>
                </a:cxn>
                <a:cxn ang="0">
                  <a:pos x="384" y="449"/>
                </a:cxn>
                <a:cxn ang="0">
                  <a:pos x="384" y="525"/>
                </a:cxn>
                <a:cxn ang="0">
                  <a:pos x="379" y="530"/>
                </a:cxn>
                <a:cxn ang="0">
                  <a:pos x="306" y="530"/>
                </a:cxn>
                <a:cxn ang="0">
                  <a:pos x="306" y="683"/>
                </a:cxn>
                <a:cxn ang="0">
                  <a:pos x="301" y="688"/>
                </a:cxn>
                <a:cxn ang="0">
                  <a:pos x="230" y="688"/>
                </a:cxn>
                <a:cxn ang="0">
                  <a:pos x="225" y="683"/>
                </a:cxn>
                <a:cxn ang="0">
                  <a:pos x="225" y="530"/>
                </a:cxn>
                <a:cxn ang="0">
                  <a:pos x="6" y="530"/>
                </a:cxn>
                <a:cxn ang="0">
                  <a:pos x="0" y="525"/>
                </a:cxn>
                <a:cxn ang="0">
                  <a:pos x="0" y="407"/>
                </a:cxn>
                <a:cxn ang="0">
                  <a:pos x="6" y="402"/>
                </a:cxn>
                <a:cxn ang="0">
                  <a:pos x="38" y="402"/>
                </a:cxn>
                <a:cxn ang="0">
                  <a:pos x="38" y="326"/>
                </a:cxn>
                <a:cxn ang="0">
                  <a:pos x="46" y="320"/>
                </a:cxn>
                <a:cxn ang="0">
                  <a:pos x="78" y="320"/>
                </a:cxn>
                <a:cxn ang="0">
                  <a:pos x="78" y="244"/>
                </a:cxn>
                <a:cxn ang="0">
                  <a:pos x="84" y="239"/>
                </a:cxn>
                <a:cxn ang="0">
                  <a:pos x="111" y="239"/>
                </a:cxn>
                <a:cxn ang="0">
                  <a:pos x="111" y="171"/>
                </a:cxn>
                <a:cxn ang="0">
                  <a:pos x="116" y="163"/>
                </a:cxn>
                <a:cxn ang="0">
                  <a:pos x="149" y="163"/>
                </a:cxn>
                <a:cxn ang="0">
                  <a:pos x="149" y="129"/>
                </a:cxn>
                <a:cxn ang="0">
                  <a:pos x="154" y="123"/>
                </a:cxn>
                <a:cxn ang="0">
                  <a:pos x="187" y="123"/>
                </a:cxn>
                <a:cxn ang="0">
                  <a:pos x="187" y="47"/>
                </a:cxn>
                <a:cxn ang="0">
                  <a:pos x="192" y="42"/>
                </a:cxn>
                <a:cxn ang="0">
                  <a:pos x="225" y="42"/>
                </a:cxn>
                <a:cxn ang="0">
                  <a:pos x="225" y="8"/>
                </a:cxn>
                <a:cxn ang="0">
                  <a:pos x="230" y="0"/>
                </a:cxn>
              </a:cxnLst>
              <a:rect l="0" t="0" r="r" b="b"/>
              <a:pathLst>
                <a:path w="385" h="689">
                  <a:moveTo>
                    <a:pt x="192" y="129"/>
                  </a:moveTo>
                  <a:lnTo>
                    <a:pt x="225" y="129"/>
                  </a:lnTo>
                  <a:lnTo>
                    <a:pt x="225" y="444"/>
                  </a:lnTo>
                  <a:lnTo>
                    <a:pt x="84" y="444"/>
                  </a:lnTo>
                  <a:lnTo>
                    <a:pt x="84" y="368"/>
                  </a:lnTo>
                  <a:lnTo>
                    <a:pt x="111" y="368"/>
                  </a:lnTo>
                  <a:lnTo>
                    <a:pt x="116" y="362"/>
                  </a:lnTo>
                  <a:lnTo>
                    <a:pt x="116" y="286"/>
                  </a:lnTo>
                  <a:lnTo>
                    <a:pt x="149" y="286"/>
                  </a:lnTo>
                  <a:lnTo>
                    <a:pt x="154" y="281"/>
                  </a:lnTo>
                  <a:lnTo>
                    <a:pt x="154" y="210"/>
                  </a:lnTo>
                  <a:lnTo>
                    <a:pt x="187" y="210"/>
                  </a:lnTo>
                  <a:lnTo>
                    <a:pt x="192" y="205"/>
                  </a:lnTo>
                  <a:lnTo>
                    <a:pt x="192" y="129"/>
                  </a:lnTo>
                  <a:close/>
                  <a:moveTo>
                    <a:pt x="230" y="0"/>
                  </a:moveTo>
                  <a:lnTo>
                    <a:pt x="301" y="0"/>
                  </a:lnTo>
                  <a:lnTo>
                    <a:pt x="306" y="8"/>
                  </a:lnTo>
                  <a:lnTo>
                    <a:pt x="306" y="444"/>
                  </a:lnTo>
                  <a:lnTo>
                    <a:pt x="379" y="444"/>
                  </a:lnTo>
                  <a:lnTo>
                    <a:pt x="384" y="449"/>
                  </a:lnTo>
                  <a:lnTo>
                    <a:pt x="384" y="525"/>
                  </a:lnTo>
                  <a:lnTo>
                    <a:pt x="379" y="530"/>
                  </a:lnTo>
                  <a:lnTo>
                    <a:pt x="306" y="530"/>
                  </a:lnTo>
                  <a:lnTo>
                    <a:pt x="306" y="683"/>
                  </a:lnTo>
                  <a:lnTo>
                    <a:pt x="301" y="688"/>
                  </a:lnTo>
                  <a:lnTo>
                    <a:pt x="230" y="688"/>
                  </a:lnTo>
                  <a:lnTo>
                    <a:pt x="225" y="683"/>
                  </a:lnTo>
                  <a:lnTo>
                    <a:pt x="225" y="530"/>
                  </a:lnTo>
                  <a:lnTo>
                    <a:pt x="6" y="530"/>
                  </a:lnTo>
                  <a:lnTo>
                    <a:pt x="0" y="525"/>
                  </a:lnTo>
                  <a:lnTo>
                    <a:pt x="0" y="407"/>
                  </a:lnTo>
                  <a:lnTo>
                    <a:pt x="6" y="402"/>
                  </a:lnTo>
                  <a:lnTo>
                    <a:pt x="38" y="402"/>
                  </a:lnTo>
                  <a:lnTo>
                    <a:pt x="38" y="326"/>
                  </a:lnTo>
                  <a:lnTo>
                    <a:pt x="46" y="320"/>
                  </a:lnTo>
                  <a:lnTo>
                    <a:pt x="78" y="320"/>
                  </a:lnTo>
                  <a:lnTo>
                    <a:pt x="78" y="244"/>
                  </a:lnTo>
                  <a:lnTo>
                    <a:pt x="84" y="239"/>
                  </a:lnTo>
                  <a:lnTo>
                    <a:pt x="111" y="239"/>
                  </a:lnTo>
                  <a:lnTo>
                    <a:pt x="111" y="171"/>
                  </a:lnTo>
                  <a:lnTo>
                    <a:pt x="116" y="163"/>
                  </a:lnTo>
                  <a:lnTo>
                    <a:pt x="149" y="163"/>
                  </a:lnTo>
                  <a:lnTo>
                    <a:pt x="149" y="129"/>
                  </a:lnTo>
                  <a:lnTo>
                    <a:pt x="154" y="123"/>
                  </a:lnTo>
                  <a:lnTo>
                    <a:pt x="187" y="123"/>
                  </a:lnTo>
                  <a:lnTo>
                    <a:pt x="187" y="47"/>
                  </a:lnTo>
                  <a:lnTo>
                    <a:pt x="192" y="42"/>
                  </a:lnTo>
                  <a:lnTo>
                    <a:pt x="225" y="42"/>
                  </a:lnTo>
                  <a:lnTo>
                    <a:pt x="225" y="8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321" name="Group 25"/>
          <p:cNvGrpSpPr/>
          <p:nvPr/>
        </p:nvGrpSpPr>
        <p:grpSpPr bwMode="auto">
          <a:xfrm>
            <a:off x="3289300" y="3562350"/>
            <a:ext cx="442913" cy="246063"/>
            <a:chOff x="2072" y="2244"/>
            <a:chExt cx="279" cy="155"/>
          </a:xfrm>
        </p:grpSpPr>
        <p:sp>
          <p:nvSpPr>
            <p:cNvPr id="55322" name="Freeform 26"/>
            <p:cNvSpPr>
              <a:spLocks noChangeArrowheads="1"/>
            </p:cNvSpPr>
            <p:nvPr/>
          </p:nvSpPr>
          <p:spPr bwMode="auto">
            <a:xfrm>
              <a:off x="2072" y="2244"/>
              <a:ext cx="182" cy="15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6" y="81"/>
                </a:cxn>
                <a:cxn ang="0">
                  <a:pos x="195" y="89"/>
                </a:cxn>
                <a:cxn ang="0">
                  <a:pos x="228" y="163"/>
                </a:cxn>
                <a:cxn ang="0">
                  <a:pos x="233" y="239"/>
                </a:cxn>
                <a:cxn ang="0">
                  <a:pos x="273" y="244"/>
                </a:cxn>
                <a:cxn ang="0">
                  <a:pos x="306" y="320"/>
                </a:cxn>
                <a:cxn ang="0">
                  <a:pos x="311" y="402"/>
                </a:cxn>
                <a:cxn ang="0">
                  <a:pos x="351" y="407"/>
                </a:cxn>
                <a:cxn ang="0">
                  <a:pos x="383" y="483"/>
                </a:cxn>
                <a:cxn ang="0">
                  <a:pos x="389" y="559"/>
                </a:cxn>
                <a:cxn ang="0">
                  <a:pos x="416" y="488"/>
                </a:cxn>
                <a:cxn ang="0">
                  <a:pos x="456" y="483"/>
                </a:cxn>
                <a:cxn ang="0">
                  <a:pos x="461" y="362"/>
                </a:cxn>
                <a:cxn ang="0">
                  <a:pos x="494" y="286"/>
                </a:cxn>
                <a:cxn ang="0">
                  <a:pos x="532" y="281"/>
                </a:cxn>
                <a:cxn ang="0">
                  <a:pos x="537" y="163"/>
                </a:cxn>
                <a:cxn ang="0">
                  <a:pos x="571" y="89"/>
                </a:cxn>
                <a:cxn ang="0">
                  <a:pos x="609" y="81"/>
                </a:cxn>
                <a:cxn ang="0">
                  <a:pos x="615" y="0"/>
                </a:cxn>
                <a:cxn ang="0">
                  <a:pos x="805" y="8"/>
                </a:cxn>
                <a:cxn ang="0">
                  <a:pos x="799" y="47"/>
                </a:cxn>
                <a:cxn ang="0">
                  <a:pos x="727" y="641"/>
                </a:cxn>
                <a:cxn ang="0">
                  <a:pos x="805" y="649"/>
                </a:cxn>
                <a:cxn ang="0">
                  <a:pos x="799" y="688"/>
                </a:cxn>
                <a:cxn ang="0">
                  <a:pos x="571" y="683"/>
                </a:cxn>
                <a:cxn ang="0">
                  <a:pos x="577" y="641"/>
                </a:cxn>
                <a:cxn ang="0">
                  <a:pos x="649" y="89"/>
                </a:cxn>
                <a:cxn ang="0">
                  <a:pos x="615" y="163"/>
                </a:cxn>
                <a:cxn ang="0">
                  <a:pos x="577" y="171"/>
                </a:cxn>
                <a:cxn ang="0">
                  <a:pos x="571" y="286"/>
                </a:cxn>
                <a:cxn ang="0">
                  <a:pos x="537" y="362"/>
                </a:cxn>
                <a:cxn ang="0">
                  <a:pos x="499" y="368"/>
                </a:cxn>
                <a:cxn ang="0">
                  <a:pos x="494" y="488"/>
                </a:cxn>
                <a:cxn ang="0">
                  <a:pos x="461" y="559"/>
                </a:cxn>
                <a:cxn ang="0">
                  <a:pos x="421" y="567"/>
                </a:cxn>
                <a:cxn ang="0">
                  <a:pos x="416" y="688"/>
                </a:cxn>
                <a:cxn ang="0">
                  <a:pos x="383" y="683"/>
                </a:cxn>
                <a:cxn ang="0">
                  <a:pos x="351" y="649"/>
                </a:cxn>
                <a:cxn ang="0">
                  <a:pos x="345" y="567"/>
                </a:cxn>
                <a:cxn ang="0">
                  <a:pos x="306" y="559"/>
                </a:cxn>
                <a:cxn ang="0">
                  <a:pos x="273" y="488"/>
                </a:cxn>
                <a:cxn ang="0">
                  <a:pos x="266" y="407"/>
                </a:cxn>
                <a:cxn ang="0">
                  <a:pos x="228" y="402"/>
                </a:cxn>
                <a:cxn ang="0">
                  <a:pos x="195" y="326"/>
                </a:cxn>
                <a:cxn ang="0">
                  <a:pos x="188" y="244"/>
                </a:cxn>
                <a:cxn ang="0">
                  <a:pos x="150" y="239"/>
                </a:cxn>
                <a:cxn ang="0">
                  <a:pos x="116" y="171"/>
                </a:cxn>
                <a:cxn ang="0">
                  <a:pos x="188" y="641"/>
                </a:cxn>
                <a:cxn ang="0">
                  <a:pos x="195" y="683"/>
                </a:cxn>
                <a:cxn ang="0">
                  <a:pos x="5" y="688"/>
                </a:cxn>
                <a:cxn ang="0">
                  <a:pos x="0" y="649"/>
                </a:cxn>
                <a:cxn ang="0">
                  <a:pos x="78" y="641"/>
                </a:cxn>
                <a:cxn ang="0">
                  <a:pos x="5" y="47"/>
                </a:cxn>
                <a:cxn ang="0">
                  <a:pos x="0" y="8"/>
                </a:cxn>
              </a:cxnLst>
              <a:rect l="0" t="0" r="r" b="b"/>
              <a:pathLst>
                <a:path w="806" h="689">
                  <a:moveTo>
                    <a:pt x="5" y="0"/>
                  </a:moveTo>
                  <a:lnTo>
                    <a:pt x="150" y="0"/>
                  </a:lnTo>
                  <a:lnTo>
                    <a:pt x="156" y="8"/>
                  </a:lnTo>
                  <a:lnTo>
                    <a:pt x="156" y="81"/>
                  </a:lnTo>
                  <a:lnTo>
                    <a:pt x="188" y="81"/>
                  </a:lnTo>
                  <a:lnTo>
                    <a:pt x="195" y="89"/>
                  </a:lnTo>
                  <a:lnTo>
                    <a:pt x="195" y="163"/>
                  </a:lnTo>
                  <a:lnTo>
                    <a:pt x="228" y="163"/>
                  </a:lnTo>
                  <a:lnTo>
                    <a:pt x="233" y="171"/>
                  </a:lnTo>
                  <a:lnTo>
                    <a:pt x="233" y="239"/>
                  </a:lnTo>
                  <a:lnTo>
                    <a:pt x="266" y="239"/>
                  </a:lnTo>
                  <a:lnTo>
                    <a:pt x="273" y="244"/>
                  </a:lnTo>
                  <a:lnTo>
                    <a:pt x="273" y="320"/>
                  </a:lnTo>
                  <a:lnTo>
                    <a:pt x="306" y="320"/>
                  </a:lnTo>
                  <a:lnTo>
                    <a:pt x="311" y="326"/>
                  </a:lnTo>
                  <a:lnTo>
                    <a:pt x="311" y="402"/>
                  </a:lnTo>
                  <a:lnTo>
                    <a:pt x="345" y="402"/>
                  </a:lnTo>
                  <a:lnTo>
                    <a:pt x="351" y="407"/>
                  </a:lnTo>
                  <a:lnTo>
                    <a:pt x="351" y="483"/>
                  </a:lnTo>
                  <a:lnTo>
                    <a:pt x="383" y="483"/>
                  </a:lnTo>
                  <a:lnTo>
                    <a:pt x="389" y="488"/>
                  </a:lnTo>
                  <a:lnTo>
                    <a:pt x="389" y="559"/>
                  </a:lnTo>
                  <a:lnTo>
                    <a:pt x="416" y="559"/>
                  </a:lnTo>
                  <a:lnTo>
                    <a:pt x="416" y="488"/>
                  </a:lnTo>
                  <a:lnTo>
                    <a:pt x="421" y="483"/>
                  </a:lnTo>
                  <a:lnTo>
                    <a:pt x="456" y="483"/>
                  </a:lnTo>
                  <a:lnTo>
                    <a:pt x="456" y="368"/>
                  </a:lnTo>
                  <a:lnTo>
                    <a:pt x="461" y="362"/>
                  </a:lnTo>
                  <a:lnTo>
                    <a:pt x="494" y="362"/>
                  </a:lnTo>
                  <a:lnTo>
                    <a:pt x="494" y="286"/>
                  </a:lnTo>
                  <a:lnTo>
                    <a:pt x="499" y="281"/>
                  </a:lnTo>
                  <a:lnTo>
                    <a:pt x="532" y="281"/>
                  </a:lnTo>
                  <a:lnTo>
                    <a:pt x="532" y="171"/>
                  </a:lnTo>
                  <a:lnTo>
                    <a:pt x="537" y="163"/>
                  </a:lnTo>
                  <a:lnTo>
                    <a:pt x="571" y="163"/>
                  </a:lnTo>
                  <a:lnTo>
                    <a:pt x="571" y="89"/>
                  </a:lnTo>
                  <a:lnTo>
                    <a:pt x="577" y="81"/>
                  </a:lnTo>
                  <a:lnTo>
                    <a:pt x="609" y="81"/>
                  </a:lnTo>
                  <a:lnTo>
                    <a:pt x="609" y="8"/>
                  </a:lnTo>
                  <a:lnTo>
                    <a:pt x="615" y="0"/>
                  </a:lnTo>
                  <a:lnTo>
                    <a:pt x="799" y="0"/>
                  </a:lnTo>
                  <a:lnTo>
                    <a:pt x="805" y="8"/>
                  </a:lnTo>
                  <a:lnTo>
                    <a:pt x="805" y="42"/>
                  </a:lnTo>
                  <a:lnTo>
                    <a:pt x="799" y="47"/>
                  </a:lnTo>
                  <a:lnTo>
                    <a:pt x="727" y="47"/>
                  </a:lnTo>
                  <a:lnTo>
                    <a:pt x="727" y="641"/>
                  </a:lnTo>
                  <a:lnTo>
                    <a:pt x="799" y="641"/>
                  </a:lnTo>
                  <a:lnTo>
                    <a:pt x="805" y="649"/>
                  </a:lnTo>
                  <a:lnTo>
                    <a:pt x="805" y="683"/>
                  </a:lnTo>
                  <a:lnTo>
                    <a:pt x="799" y="688"/>
                  </a:lnTo>
                  <a:lnTo>
                    <a:pt x="577" y="688"/>
                  </a:lnTo>
                  <a:lnTo>
                    <a:pt x="571" y="683"/>
                  </a:lnTo>
                  <a:lnTo>
                    <a:pt x="571" y="649"/>
                  </a:lnTo>
                  <a:lnTo>
                    <a:pt x="577" y="641"/>
                  </a:lnTo>
                  <a:lnTo>
                    <a:pt x="649" y="641"/>
                  </a:lnTo>
                  <a:lnTo>
                    <a:pt x="649" y="89"/>
                  </a:lnTo>
                  <a:lnTo>
                    <a:pt x="615" y="89"/>
                  </a:lnTo>
                  <a:lnTo>
                    <a:pt x="615" y="163"/>
                  </a:lnTo>
                  <a:lnTo>
                    <a:pt x="609" y="171"/>
                  </a:lnTo>
                  <a:lnTo>
                    <a:pt x="577" y="171"/>
                  </a:lnTo>
                  <a:lnTo>
                    <a:pt x="577" y="281"/>
                  </a:lnTo>
                  <a:lnTo>
                    <a:pt x="571" y="286"/>
                  </a:lnTo>
                  <a:lnTo>
                    <a:pt x="537" y="286"/>
                  </a:lnTo>
                  <a:lnTo>
                    <a:pt x="537" y="362"/>
                  </a:lnTo>
                  <a:lnTo>
                    <a:pt x="532" y="368"/>
                  </a:lnTo>
                  <a:lnTo>
                    <a:pt x="499" y="368"/>
                  </a:lnTo>
                  <a:lnTo>
                    <a:pt x="499" y="483"/>
                  </a:lnTo>
                  <a:lnTo>
                    <a:pt x="494" y="488"/>
                  </a:lnTo>
                  <a:lnTo>
                    <a:pt x="461" y="488"/>
                  </a:lnTo>
                  <a:lnTo>
                    <a:pt x="461" y="559"/>
                  </a:lnTo>
                  <a:lnTo>
                    <a:pt x="456" y="567"/>
                  </a:lnTo>
                  <a:lnTo>
                    <a:pt x="421" y="567"/>
                  </a:lnTo>
                  <a:lnTo>
                    <a:pt x="421" y="683"/>
                  </a:lnTo>
                  <a:lnTo>
                    <a:pt x="416" y="688"/>
                  </a:lnTo>
                  <a:lnTo>
                    <a:pt x="389" y="688"/>
                  </a:lnTo>
                  <a:lnTo>
                    <a:pt x="383" y="683"/>
                  </a:lnTo>
                  <a:lnTo>
                    <a:pt x="383" y="649"/>
                  </a:lnTo>
                  <a:lnTo>
                    <a:pt x="351" y="649"/>
                  </a:lnTo>
                  <a:lnTo>
                    <a:pt x="345" y="641"/>
                  </a:lnTo>
                  <a:lnTo>
                    <a:pt x="345" y="567"/>
                  </a:lnTo>
                  <a:lnTo>
                    <a:pt x="311" y="567"/>
                  </a:lnTo>
                  <a:lnTo>
                    <a:pt x="306" y="559"/>
                  </a:lnTo>
                  <a:lnTo>
                    <a:pt x="306" y="488"/>
                  </a:lnTo>
                  <a:lnTo>
                    <a:pt x="273" y="488"/>
                  </a:lnTo>
                  <a:lnTo>
                    <a:pt x="266" y="483"/>
                  </a:lnTo>
                  <a:lnTo>
                    <a:pt x="266" y="407"/>
                  </a:lnTo>
                  <a:lnTo>
                    <a:pt x="233" y="407"/>
                  </a:lnTo>
                  <a:lnTo>
                    <a:pt x="228" y="402"/>
                  </a:lnTo>
                  <a:lnTo>
                    <a:pt x="228" y="326"/>
                  </a:lnTo>
                  <a:lnTo>
                    <a:pt x="195" y="326"/>
                  </a:lnTo>
                  <a:lnTo>
                    <a:pt x="188" y="320"/>
                  </a:lnTo>
                  <a:lnTo>
                    <a:pt x="188" y="244"/>
                  </a:lnTo>
                  <a:lnTo>
                    <a:pt x="156" y="244"/>
                  </a:lnTo>
                  <a:lnTo>
                    <a:pt x="150" y="239"/>
                  </a:lnTo>
                  <a:lnTo>
                    <a:pt x="150" y="171"/>
                  </a:lnTo>
                  <a:lnTo>
                    <a:pt x="116" y="171"/>
                  </a:lnTo>
                  <a:lnTo>
                    <a:pt x="116" y="641"/>
                  </a:lnTo>
                  <a:lnTo>
                    <a:pt x="188" y="641"/>
                  </a:lnTo>
                  <a:lnTo>
                    <a:pt x="195" y="649"/>
                  </a:lnTo>
                  <a:lnTo>
                    <a:pt x="195" y="683"/>
                  </a:lnTo>
                  <a:lnTo>
                    <a:pt x="188" y="688"/>
                  </a:lnTo>
                  <a:lnTo>
                    <a:pt x="5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5" y="641"/>
                  </a:lnTo>
                  <a:lnTo>
                    <a:pt x="78" y="641"/>
                  </a:lnTo>
                  <a:lnTo>
                    <a:pt x="78" y="47"/>
                  </a:lnTo>
                  <a:lnTo>
                    <a:pt x="5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3" name="Freeform 27"/>
            <p:cNvSpPr>
              <a:spLocks noChangeArrowheads="1"/>
            </p:cNvSpPr>
            <p:nvPr/>
          </p:nvSpPr>
          <p:spPr bwMode="auto">
            <a:xfrm>
              <a:off x="2265" y="2244"/>
              <a:ext cx="86" cy="155"/>
            </a:xfrm>
            <a:custGeom>
              <a:avLst/>
              <a:gdLst/>
              <a:ahLst/>
              <a:cxnLst>
                <a:cxn ang="0">
                  <a:pos x="378" y="0"/>
                </a:cxn>
                <a:cxn ang="0">
                  <a:pos x="383" y="42"/>
                </a:cxn>
                <a:cxn ang="0">
                  <a:pos x="343" y="47"/>
                </a:cxn>
                <a:cxn ang="0">
                  <a:pos x="338" y="89"/>
                </a:cxn>
                <a:cxn ang="0">
                  <a:pos x="115" y="205"/>
                </a:cxn>
                <a:cxn ang="0">
                  <a:pos x="190" y="210"/>
                </a:cxn>
                <a:cxn ang="0">
                  <a:pos x="262" y="239"/>
                </a:cxn>
                <a:cxn ang="0">
                  <a:pos x="267" y="281"/>
                </a:cxn>
                <a:cxn ang="0">
                  <a:pos x="343" y="286"/>
                </a:cxn>
                <a:cxn ang="0">
                  <a:pos x="378" y="362"/>
                </a:cxn>
                <a:cxn ang="0">
                  <a:pos x="383" y="559"/>
                </a:cxn>
                <a:cxn ang="0">
                  <a:pos x="343" y="567"/>
                </a:cxn>
                <a:cxn ang="0">
                  <a:pos x="338" y="649"/>
                </a:cxn>
                <a:cxn ang="0">
                  <a:pos x="267" y="683"/>
                </a:cxn>
                <a:cxn ang="0">
                  <a:pos x="43" y="688"/>
                </a:cxn>
                <a:cxn ang="0">
                  <a:pos x="38" y="649"/>
                </a:cxn>
                <a:cxn ang="0">
                  <a:pos x="0" y="641"/>
                </a:cxn>
                <a:cxn ang="0">
                  <a:pos x="5" y="559"/>
                </a:cxn>
                <a:cxn ang="0">
                  <a:pos x="83" y="567"/>
                </a:cxn>
                <a:cxn ang="0">
                  <a:pos x="110" y="601"/>
                </a:cxn>
                <a:cxn ang="0">
                  <a:pos x="115" y="641"/>
                </a:cxn>
                <a:cxn ang="0">
                  <a:pos x="224" y="607"/>
                </a:cxn>
                <a:cxn ang="0">
                  <a:pos x="262" y="601"/>
                </a:cxn>
                <a:cxn ang="0">
                  <a:pos x="267" y="559"/>
                </a:cxn>
                <a:cxn ang="0">
                  <a:pos x="300" y="407"/>
                </a:cxn>
                <a:cxn ang="0">
                  <a:pos x="262" y="402"/>
                </a:cxn>
                <a:cxn ang="0">
                  <a:pos x="229" y="368"/>
                </a:cxn>
                <a:cxn ang="0">
                  <a:pos x="224" y="326"/>
                </a:cxn>
                <a:cxn ang="0">
                  <a:pos x="148" y="320"/>
                </a:cxn>
                <a:cxn ang="0">
                  <a:pos x="43" y="286"/>
                </a:cxn>
                <a:cxn ang="0">
                  <a:pos x="38" y="171"/>
                </a:cxn>
                <a:cxn ang="0">
                  <a:pos x="76" y="163"/>
                </a:cxn>
                <a:cxn ang="0">
                  <a:pos x="83" y="81"/>
                </a:cxn>
                <a:cxn ang="0">
                  <a:pos x="110" y="8"/>
                </a:cxn>
              </a:cxnLst>
              <a:rect l="0" t="0" r="r" b="b"/>
              <a:pathLst>
                <a:path w="384" h="689">
                  <a:moveTo>
                    <a:pt x="115" y="0"/>
                  </a:moveTo>
                  <a:lnTo>
                    <a:pt x="378" y="0"/>
                  </a:lnTo>
                  <a:lnTo>
                    <a:pt x="383" y="8"/>
                  </a:lnTo>
                  <a:lnTo>
                    <a:pt x="383" y="42"/>
                  </a:lnTo>
                  <a:lnTo>
                    <a:pt x="378" y="47"/>
                  </a:lnTo>
                  <a:lnTo>
                    <a:pt x="343" y="47"/>
                  </a:lnTo>
                  <a:lnTo>
                    <a:pt x="343" y="81"/>
                  </a:lnTo>
                  <a:lnTo>
                    <a:pt x="338" y="89"/>
                  </a:lnTo>
                  <a:lnTo>
                    <a:pt x="115" y="89"/>
                  </a:lnTo>
                  <a:lnTo>
                    <a:pt x="115" y="205"/>
                  </a:lnTo>
                  <a:lnTo>
                    <a:pt x="186" y="205"/>
                  </a:lnTo>
                  <a:lnTo>
                    <a:pt x="190" y="210"/>
                  </a:lnTo>
                  <a:lnTo>
                    <a:pt x="190" y="239"/>
                  </a:lnTo>
                  <a:lnTo>
                    <a:pt x="262" y="239"/>
                  </a:lnTo>
                  <a:lnTo>
                    <a:pt x="267" y="244"/>
                  </a:lnTo>
                  <a:lnTo>
                    <a:pt x="267" y="281"/>
                  </a:lnTo>
                  <a:lnTo>
                    <a:pt x="338" y="281"/>
                  </a:lnTo>
                  <a:lnTo>
                    <a:pt x="343" y="286"/>
                  </a:lnTo>
                  <a:lnTo>
                    <a:pt x="343" y="362"/>
                  </a:lnTo>
                  <a:lnTo>
                    <a:pt x="378" y="362"/>
                  </a:lnTo>
                  <a:lnTo>
                    <a:pt x="383" y="368"/>
                  </a:lnTo>
                  <a:lnTo>
                    <a:pt x="383" y="559"/>
                  </a:lnTo>
                  <a:lnTo>
                    <a:pt x="378" y="567"/>
                  </a:lnTo>
                  <a:lnTo>
                    <a:pt x="343" y="567"/>
                  </a:lnTo>
                  <a:lnTo>
                    <a:pt x="343" y="641"/>
                  </a:lnTo>
                  <a:lnTo>
                    <a:pt x="338" y="649"/>
                  </a:lnTo>
                  <a:lnTo>
                    <a:pt x="267" y="649"/>
                  </a:lnTo>
                  <a:lnTo>
                    <a:pt x="267" y="683"/>
                  </a:lnTo>
                  <a:lnTo>
                    <a:pt x="262" y="688"/>
                  </a:lnTo>
                  <a:lnTo>
                    <a:pt x="43" y="688"/>
                  </a:lnTo>
                  <a:lnTo>
                    <a:pt x="38" y="683"/>
                  </a:lnTo>
                  <a:lnTo>
                    <a:pt x="38" y="649"/>
                  </a:lnTo>
                  <a:lnTo>
                    <a:pt x="5" y="649"/>
                  </a:lnTo>
                  <a:lnTo>
                    <a:pt x="0" y="641"/>
                  </a:lnTo>
                  <a:lnTo>
                    <a:pt x="0" y="567"/>
                  </a:lnTo>
                  <a:lnTo>
                    <a:pt x="5" y="559"/>
                  </a:lnTo>
                  <a:lnTo>
                    <a:pt x="76" y="559"/>
                  </a:lnTo>
                  <a:lnTo>
                    <a:pt x="83" y="567"/>
                  </a:lnTo>
                  <a:lnTo>
                    <a:pt x="83" y="601"/>
                  </a:lnTo>
                  <a:lnTo>
                    <a:pt x="110" y="601"/>
                  </a:lnTo>
                  <a:lnTo>
                    <a:pt x="115" y="607"/>
                  </a:lnTo>
                  <a:lnTo>
                    <a:pt x="115" y="641"/>
                  </a:lnTo>
                  <a:lnTo>
                    <a:pt x="224" y="641"/>
                  </a:lnTo>
                  <a:lnTo>
                    <a:pt x="224" y="607"/>
                  </a:lnTo>
                  <a:lnTo>
                    <a:pt x="229" y="601"/>
                  </a:lnTo>
                  <a:lnTo>
                    <a:pt x="262" y="601"/>
                  </a:lnTo>
                  <a:lnTo>
                    <a:pt x="262" y="567"/>
                  </a:lnTo>
                  <a:lnTo>
                    <a:pt x="267" y="559"/>
                  </a:lnTo>
                  <a:lnTo>
                    <a:pt x="300" y="559"/>
                  </a:lnTo>
                  <a:lnTo>
                    <a:pt x="300" y="407"/>
                  </a:lnTo>
                  <a:lnTo>
                    <a:pt x="267" y="407"/>
                  </a:lnTo>
                  <a:lnTo>
                    <a:pt x="262" y="402"/>
                  </a:lnTo>
                  <a:lnTo>
                    <a:pt x="262" y="368"/>
                  </a:lnTo>
                  <a:lnTo>
                    <a:pt x="229" y="368"/>
                  </a:lnTo>
                  <a:lnTo>
                    <a:pt x="224" y="362"/>
                  </a:lnTo>
                  <a:lnTo>
                    <a:pt x="224" y="326"/>
                  </a:lnTo>
                  <a:lnTo>
                    <a:pt x="153" y="326"/>
                  </a:lnTo>
                  <a:lnTo>
                    <a:pt x="148" y="320"/>
                  </a:lnTo>
                  <a:lnTo>
                    <a:pt x="148" y="286"/>
                  </a:lnTo>
                  <a:lnTo>
                    <a:pt x="43" y="286"/>
                  </a:lnTo>
                  <a:lnTo>
                    <a:pt x="38" y="281"/>
                  </a:lnTo>
                  <a:lnTo>
                    <a:pt x="38" y="171"/>
                  </a:lnTo>
                  <a:lnTo>
                    <a:pt x="43" y="163"/>
                  </a:lnTo>
                  <a:lnTo>
                    <a:pt x="76" y="163"/>
                  </a:lnTo>
                  <a:lnTo>
                    <a:pt x="76" y="89"/>
                  </a:lnTo>
                  <a:lnTo>
                    <a:pt x="83" y="81"/>
                  </a:lnTo>
                  <a:lnTo>
                    <a:pt x="110" y="81"/>
                  </a:lnTo>
                  <a:lnTo>
                    <a:pt x="110" y="8"/>
                  </a:lnTo>
                  <a:lnTo>
                    <a:pt x="11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324" name="Group 28"/>
          <p:cNvGrpSpPr/>
          <p:nvPr/>
        </p:nvGrpSpPr>
        <p:grpSpPr bwMode="auto">
          <a:xfrm>
            <a:off x="4584700" y="3562350"/>
            <a:ext cx="442913" cy="246063"/>
            <a:chOff x="2888" y="2244"/>
            <a:chExt cx="279" cy="155"/>
          </a:xfrm>
        </p:grpSpPr>
        <p:sp>
          <p:nvSpPr>
            <p:cNvPr id="55325" name="Freeform 29"/>
            <p:cNvSpPr>
              <a:spLocks noChangeArrowheads="1"/>
            </p:cNvSpPr>
            <p:nvPr/>
          </p:nvSpPr>
          <p:spPr bwMode="auto">
            <a:xfrm>
              <a:off x="2888" y="2244"/>
              <a:ext cx="182" cy="15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6" y="81"/>
                </a:cxn>
                <a:cxn ang="0">
                  <a:pos x="195" y="89"/>
                </a:cxn>
                <a:cxn ang="0">
                  <a:pos x="228" y="163"/>
                </a:cxn>
                <a:cxn ang="0">
                  <a:pos x="233" y="239"/>
                </a:cxn>
                <a:cxn ang="0">
                  <a:pos x="273" y="244"/>
                </a:cxn>
                <a:cxn ang="0">
                  <a:pos x="306" y="320"/>
                </a:cxn>
                <a:cxn ang="0">
                  <a:pos x="311" y="402"/>
                </a:cxn>
                <a:cxn ang="0">
                  <a:pos x="351" y="407"/>
                </a:cxn>
                <a:cxn ang="0">
                  <a:pos x="383" y="483"/>
                </a:cxn>
                <a:cxn ang="0">
                  <a:pos x="389" y="559"/>
                </a:cxn>
                <a:cxn ang="0">
                  <a:pos x="416" y="488"/>
                </a:cxn>
                <a:cxn ang="0">
                  <a:pos x="456" y="483"/>
                </a:cxn>
                <a:cxn ang="0">
                  <a:pos x="461" y="362"/>
                </a:cxn>
                <a:cxn ang="0">
                  <a:pos x="494" y="286"/>
                </a:cxn>
                <a:cxn ang="0">
                  <a:pos x="532" y="281"/>
                </a:cxn>
                <a:cxn ang="0">
                  <a:pos x="537" y="163"/>
                </a:cxn>
                <a:cxn ang="0">
                  <a:pos x="571" y="89"/>
                </a:cxn>
                <a:cxn ang="0">
                  <a:pos x="609" y="81"/>
                </a:cxn>
                <a:cxn ang="0">
                  <a:pos x="615" y="0"/>
                </a:cxn>
                <a:cxn ang="0">
                  <a:pos x="805" y="8"/>
                </a:cxn>
                <a:cxn ang="0">
                  <a:pos x="799" y="47"/>
                </a:cxn>
                <a:cxn ang="0">
                  <a:pos x="727" y="641"/>
                </a:cxn>
                <a:cxn ang="0">
                  <a:pos x="805" y="649"/>
                </a:cxn>
                <a:cxn ang="0">
                  <a:pos x="799" y="688"/>
                </a:cxn>
                <a:cxn ang="0">
                  <a:pos x="571" y="683"/>
                </a:cxn>
                <a:cxn ang="0">
                  <a:pos x="577" y="641"/>
                </a:cxn>
                <a:cxn ang="0">
                  <a:pos x="649" y="89"/>
                </a:cxn>
                <a:cxn ang="0">
                  <a:pos x="615" y="163"/>
                </a:cxn>
                <a:cxn ang="0">
                  <a:pos x="577" y="171"/>
                </a:cxn>
                <a:cxn ang="0">
                  <a:pos x="571" y="286"/>
                </a:cxn>
                <a:cxn ang="0">
                  <a:pos x="537" y="362"/>
                </a:cxn>
                <a:cxn ang="0">
                  <a:pos x="499" y="368"/>
                </a:cxn>
                <a:cxn ang="0">
                  <a:pos x="494" y="488"/>
                </a:cxn>
                <a:cxn ang="0">
                  <a:pos x="461" y="559"/>
                </a:cxn>
                <a:cxn ang="0">
                  <a:pos x="421" y="567"/>
                </a:cxn>
                <a:cxn ang="0">
                  <a:pos x="416" y="688"/>
                </a:cxn>
                <a:cxn ang="0">
                  <a:pos x="383" y="683"/>
                </a:cxn>
                <a:cxn ang="0">
                  <a:pos x="351" y="649"/>
                </a:cxn>
                <a:cxn ang="0">
                  <a:pos x="345" y="567"/>
                </a:cxn>
                <a:cxn ang="0">
                  <a:pos x="306" y="559"/>
                </a:cxn>
                <a:cxn ang="0">
                  <a:pos x="273" y="488"/>
                </a:cxn>
                <a:cxn ang="0">
                  <a:pos x="266" y="407"/>
                </a:cxn>
                <a:cxn ang="0">
                  <a:pos x="228" y="402"/>
                </a:cxn>
                <a:cxn ang="0">
                  <a:pos x="195" y="326"/>
                </a:cxn>
                <a:cxn ang="0">
                  <a:pos x="188" y="244"/>
                </a:cxn>
                <a:cxn ang="0">
                  <a:pos x="150" y="239"/>
                </a:cxn>
                <a:cxn ang="0">
                  <a:pos x="116" y="171"/>
                </a:cxn>
                <a:cxn ang="0">
                  <a:pos x="188" y="641"/>
                </a:cxn>
                <a:cxn ang="0">
                  <a:pos x="195" y="683"/>
                </a:cxn>
                <a:cxn ang="0">
                  <a:pos x="5" y="688"/>
                </a:cxn>
                <a:cxn ang="0">
                  <a:pos x="0" y="649"/>
                </a:cxn>
                <a:cxn ang="0">
                  <a:pos x="78" y="641"/>
                </a:cxn>
                <a:cxn ang="0">
                  <a:pos x="5" y="47"/>
                </a:cxn>
                <a:cxn ang="0">
                  <a:pos x="0" y="8"/>
                </a:cxn>
              </a:cxnLst>
              <a:rect l="0" t="0" r="r" b="b"/>
              <a:pathLst>
                <a:path w="806" h="689">
                  <a:moveTo>
                    <a:pt x="5" y="0"/>
                  </a:moveTo>
                  <a:lnTo>
                    <a:pt x="150" y="0"/>
                  </a:lnTo>
                  <a:lnTo>
                    <a:pt x="156" y="8"/>
                  </a:lnTo>
                  <a:lnTo>
                    <a:pt x="156" y="81"/>
                  </a:lnTo>
                  <a:lnTo>
                    <a:pt x="188" y="81"/>
                  </a:lnTo>
                  <a:lnTo>
                    <a:pt x="195" y="89"/>
                  </a:lnTo>
                  <a:lnTo>
                    <a:pt x="195" y="163"/>
                  </a:lnTo>
                  <a:lnTo>
                    <a:pt x="228" y="163"/>
                  </a:lnTo>
                  <a:lnTo>
                    <a:pt x="233" y="171"/>
                  </a:lnTo>
                  <a:lnTo>
                    <a:pt x="233" y="239"/>
                  </a:lnTo>
                  <a:lnTo>
                    <a:pt x="266" y="239"/>
                  </a:lnTo>
                  <a:lnTo>
                    <a:pt x="273" y="244"/>
                  </a:lnTo>
                  <a:lnTo>
                    <a:pt x="273" y="320"/>
                  </a:lnTo>
                  <a:lnTo>
                    <a:pt x="306" y="320"/>
                  </a:lnTo>
                  <a:lnTo>
                    <a:pt x="311" y="326"/>
                  </a:lnTo>
                  <a:lnTo>
                    <a:pt x="311" y="402"/>
                  </a:lnTo>
                  <a:lnTo>
                    <a:pt x="345" y="402"/>
                  </a:lnTo>
                  <a:lnTo>
                    <a:pt x="351" y="407"/>
                  </a:lnTo>
                  <a:lnTo>
                    <a:pt x="351" y="483"/>
                  </a:lnTo>
                  <a:lnTo>
                    <a:pt x="383" y="483"/>
                  </a:lnTo>
                  <a:lnTo>
                    <a:pt x="389" y="488"/>
                  </a:lnTo>
                  <a:lnTo>
                    <a:pt x="389" y="559"/>
                  </a:lnTo>
                  <a:lnTo>
                    <a:pt x="416" y="559"/>
                  </a:lnTo>
                  <a:lnTo>
                    <a:pt x="416" y="488"/>
                  </a:lnTo>
                  <a:lnTo>
                    <a:pt x="421" y="483"/>
                  </a:lnTo>
                  <a:lnTo>
                    <a:pt x="456" y="483"/>
                  </a:lnTo>
                  <a:lnTo>
                    <a:pt x="456" y="368"/>
                  </a:lnTo>
                  <a:lnTo>
                    <a:pt x="461" y="362"/>
                  </a:lnTo>
                  <a:lnTo>
                    <a:pt x="494" y="362"/>
                  </a:lnTo>
                  <a:lnTo>
                    <a:pt x="494" y="286"/>
                  </a:lnTo>
                  <a:lnTo>
                    <a:pt x="499" y="281"/>
                  </a:lnTo>
                  <a:lnTo>
                    <a:pt x="532" y="281"/>
                  </a:lnTo>
                  <a:lnTo>
                    <a:pt x="532" y="171"/>
                  </a:lnTo>
                  <a:lnTo>
                    <a:pt x="537" y="163"/>
                  </a:lnTo>
                  <a:lnTo>
                    <a:pt x="571" y="163"/>
                  </a:lnTo>
                  <a:lnTo>
                    <a:pt x="571" y="89"/>
                  </a:lnTo>
                  <a:lnTo>
                    <a:pt x="577" y="81"/>
                  </a:lnTo>
                  <a:lnTo>
                    <a:pt x="609" y="81"/>
                  </a:lnTo>
                  <a:lnTo>
                    <a:pt x="609" y="8"/>
                  </a:lnTo>
                  <a:lnTo>
                    <a:pt x="615" y="0"/>
                  </a:lnTo>
                  <a:lnTo>
                    <a:pt x="799" y="0"/>
                  </a:lnTo>
                  <a:lnTo>
                    <a:pt x="805" y="8"/>
                  </a:lnTo>
                  <a:lnTo>
                    <a:pt x="805" y="42"/>
                  </a:lnTo>
                  <a:lnTo>
                    <a:pt x="799" y="47"/>
                  </a:lnTo>
                  <a:lnTo>
                    <a:pt x="727" y="47"/>
                  </a:lnTo>
                  <a:lnTo>
                    <a:pt x="727" y="641"/>
                  </a:lnTo>
                  <a:lnTo>
                    <a:pt x="799" y="641"/>
                  </a:lnTo>
                  <a:lnTo>
                    <a:pt x="805" y="649"/>
                  </a:lnTo>
                  <a:lnTo>
                    <a:pt x="805" y="683"/>
                  </a:lnTo>
                  <a:lnTo>
                    <a:pt x="799" y="688"/>
                  </a:lnTo>
                  <a:lnTo>
                    <a:pt x="577" y="688"/>
                  </a:lnTo>
                  <a:lnTo>
                    <a:pt x="571" y="683"/>
                  </a:lnTo>
                  <a:lnTo>
                    <a:pt x="571" y="649"/>
                  </a:lnTo>
                  <a:lnTo>
                    <a:pt x="577" y="641"/>
                  </a:lnTo>
                  <a:lnTo>
                    <a:pt x="649" y="641"/>
                  </a:lnTo>
                  <a:lnTo>
                    <a:pt x="649" y="89"/>
                  </a:lnTo>
                  <a:lnTo>
                    <a:pt x="615" y="89"/>
                  </a:lnTo>
                  <a:lnTo>
                    <a:pt x="615" y="163"/>
                  </a:lnTo>
                  <a:lnTo>
                    <a:pt x="609" y="171"/>
                  </a:lnTo>
                  <a:lnTo>
                    <a:pt x="577" y="171"/>
                  </a:lnTo>
                  <a:lnTo>
                    <a:pt x="577" y="281"/>
                  </a:lnTo>
                  <a:lnTo>
                    <a:pt x="571" y="286"/>
                  </a:lnTo>
                  <a:lnTo>
                    <a:pt x="537" y="286"/>
                  </a:lnTo>
                  <a:lnTo>
                    <a:pt x="537" y="362"/>
                  </a:lnTo>
                  <a:lnTo>
                    <a:pt x="532" y="368"/>
                  </a:lnTo>
                  <a:lnTo>
                    <a:pt x="499" y="368"/>
                  </a:lnTo>
                  <a:lnTo>
                    <a:pt x="499" y="483"/>
                  </a:lnTo>
                  <a:lnTo>
                    <a:pt x="494" y="488"/>
                  </a:lnTo>
                  <a:lnTo>
                    <a:pt x="461" y="488"/>
                  </a:lnTo>
                  <a:lnTo>
                    <a:pt x="461" y="559"/>
                  </a:lnTo>
                  <a:lnTo>
                    <a:pt x="456" y="567"/>
                  </a:lnTo>
                  <a:lnTo>
                    <a:pt x="421" y="567"/>
                  </a:lnTo>
                  <a:lnTo>
                    <a:pt x="421" y="683"/>
                  </a:lnTo>
                  <a:lnTo>
                    <a:pt x="416" y="688"/>
                  </a:lnTo>
                  <a:lnTo>
                    <a:pt x="389" y="688"/>
                  </a:lnTo>
                  <a:lnTo>
                    <a:pt x="383" y="683"/>
                  </a:lnTo>
                  <a:lnTo>
                    <a:pt x="383" y="649"/>
                  </a:lnTo>
                  <a:lnTo>
                    <a:pt x="351" y="649"/>
                  </a:lnTo>
                  <a:lnTo>
                    <a:pt x="345" y="641"/>
                  </a:lnTo>
                  <a:lnTo>
                    <a:pt x="345" y="567"/>
                  </a:lnTo>
                  <a:lnTo>
                    <a:pt x="311" y="567"/>
                  </a:lnTo>
                  <a:lnTo>
                    <a:pt x="306" y="559"/>
                  </a:lnTo>
                  <a:lnTo>
                    <a:pt x="306" y="488"/>
                  </a:lnTo>
                  <a:lnTo>
                    <a:pt x="273" y="488"/>
                  </a:lnTo>
                  <a:lnTo>
                    <a:pt x="266" y="483"/>
                  </a:lnTo>
                  <a:lnTo>
                    <a:pt x="266" y="407"/>
                  </a:lnTo>
                  <a:lnTo>
                    <a:pt x="233" y="407"/>
                  </a:lnTo>
                  <a:lnTo>
                    <a:pt x="228" y="402"/>
                  </a:lnTo>
                  <a:lnTo>
                    <a:pt x="228" y="326"/>
                  </a:lnTo>
                  <a:lnTo>
                    <a:pt x="195" y="326"/>
                  </a:lnTo>
                  <a:lnTo>
                    <a:pt x="188" y="320"/>
                  </a:lnTo>
                  <a:lnTo>
                    <a:pt x="188" y="244"/>
                  </a:lnTo>
                  <a:lnTo>
                    <a:pt x="156" y="244"/>
                  </a:lnTo>
                  <a:lnTo>
                    <a:pt x="150" y="239"/>
                  </a:lnTo>
                  <a:lnTo>
                    <a:pt x="150" y="171"/>
                  </a:lnTo>
                  <a:lnTo>
                    <a:pt x="116" y="171"/>
                  </a:lnTo>
                  <a:lnTo>
                    <a:pt x="116" y="641"/>
                  </a:lnTo>
                  <a:lnTo>
                    <a:pt x="188" y="641"/>
                  </a:lnTo>
                  <a:lnTo>
                    <a:pt x="195" y="649"/>
                  </a:lnTo>
                  <a:lnTo>
                    <a:pt x="195" y="683"/>
                  </a:lnTo>
                  <a:lnTo>
                    <a:pt x="188" y="688"/>
                  </a:lnTo>
                  <a:lnTo>
                    <a:pt x="5" y="688"/>
                  </a:lnTo>
                  <a:lnTo>
                    <a:pt x="0" y="683"/>
                  </a:lnTo>
                  <a:lnTo>
                    <a:pt x="0" y="649"/>
                  </a:lnTo>
                  <a:lnTo>
                    <a:pt x="5" y="641"/>
                  </a:lnTo>
                  <a:lnTo>
                    <a:pt x="78" y="641"/>
                  </a:lnTo>
                  <a:lnTo>
                    <a:pt x="78" y="47"/>
                  </a:lnTo>
                  <a:lnTo>
                    <a:pt x="5" y="47"/>
                  </a:lnTo>
                  <a:lnTo>
                    <a:pt x="0" y="42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6" name="Freeform 30"/>
            <p:cNvSpPr>
              <a:spLocks noChangeArrowheads="1"/>
            </p:cNvSpPr>
            <p:nvPr/>
          </p:nvSpPr>
          <p:spPr bwMode="auto">
            <a:xfrm>
              <a:off x="3081" y="2244"/>
              <a:ext cx="86" cy="155"/>
            </a:xfrm>
            <a:custGeom>
              <a:avLst/>
              <a:gdLst/>
              <a:ahLst/>
              <a:cxnLst>
                <a:cxn ang="0">
                  <a:pos x="224" y="286"/>
                </a:cxn>
                <a:cxn ang="0">
                  <a:pos x="229" y="326"/>
                </a:cxn>
                <a:cxn ang="0">
                  <a:pos x="262" y="362"/>
                </a:cxn>
                <a:cxn ang="0">
                  <a:pos x="300" y="368"/>
                </a:cxn>
                <a:cxn ang="0">
                  <a:pos x="267" y="559"/>
                </a:cxn>
                <a:cxn ang="0">
                  <a:pos x="262" y="601"/>
                </a:cxn>
                <a:cxn ang="0">
                  <a:pos x="224" y="607"/>
                </a:cxn>
                <a:cxn ang="0">
                  <a:pos x="190" y="641"/>
                </a:cxn>
                <a:cxn ang="0">
                  <a:pos x="186" y="601"/>
                </a:cxn>
                <a:cxn ang="0">
                  <a:pos x="115" y="530"/>
                </a:cxn>
                <a:cxn ang="0">
                  <a:pos x="83" y="525"/>
                </a:cxn>
                <a:cxn ang="0">
                  <a:pos x="148" y="326"/>
                </a:cxn>
                <a:cxn ang="0">
                  <a:pos x="153" y="286"/>
                </a:cxn>
                <a:cxn ang="0">
                  <a:pos x="378" y="0"/>
                </a:cxn>
                <a:cxn ang="0">
                  <a:pos x="383" y="42"/>
                </a:cxn>
                <a:cxn ang="0">
                  <a:pos x="267" y="47"/>
                </a:cxn>
                <a:cxn ang="0">
                  <a:pos x="262" y="89"/>
                </a:cxn>
                <a:cxn ang="0">
                  <a:pos x="190" y="123"/>
                </a:cxn>
                <a:cxn ang="0">
                  <a:pos x="153" y="129"/>
                </a:cxn>
                <a:cxn ang="0">
                  <a:pos x="148" y="210"/>
                </a:cxn>
                <a:cxn ang="0">
                  <a:pos x="115" y="281"/>
                </a:cxn>
                <a:cxn ang="0">
                  <a:pos x="148" y="244"/>
                </a:cxn>
                <a:cxn ang="0">
                  <a:pos x="262" y="239"/>
                </a:cxn>
                <a:cxn ang="0">
                  <a:pos x="267" y="281"/>
                </a:cxn>
                <a:cxn ang="0">
                  <a:pos x="343" y="286"/>
                </a:cxn>
                <a:cxn ang="0">
                  <a:pos x="378" y="362"/>
                </a:cxn>
                <a:cxn ang="0">
                  <a:pos x="383" y="559"/>
                </a:cxn>
                <a:cxn ang="0">
                  <a:pos x="343" y="567"/>
                </a:cxn>
                <a:cxn ang="0">
                  <a:pos x="338" y="649"/>
                </a:cxn>
                <a:cxn ang="0">
                  <a:pos x="267" y="683"/>
                </a:cxn>
                <a:cxn ang="0">
                  <a:pos x="115" y="688"/>
                </a:cxn>
                <a:cxn ang="0">
                  <a:pos x="110" y="649"/>
                </a:cxn>
                <a:cxn ang="0">
                  <a:pos x="38" y="641"/>
                </a:cxn>
                <a:cxn ang="0">
                  <a:pos x="5" y="567"/>
                </a:cxn>
                <a:cxn ang="0">
                  <a:pos x="0" y="244"/>
                </a:cxn>
                <a:cxn ang="0">
                  <a:pos x="38" y="239"/>
                </a:cxn>
                <a:cxn ang="0">
                  <a:pos x="43" y="163"/>
                </a:cxn>
                <a:cxn ang="0">
                  <a:pos x="76" y="129"/>
                </a:cxn>
                <a:cxn ang="0">
                  <a:pos x="110" y="123"/>
                </a:cxn>
                <a:cxn ang="0">
                  <a:pos x="115" y="81"/>
                </a:cxn>
                <a:cxn ang="0">
                  <a:pos x="148" y="47"/>
                </a:cxn>
                <a:cxn ang="0">
                  <a:pos x="224" y="42"/>
                </a:cxn>
                <a:cxn ang="0">
                  <a:pos x="229" y="0"/>
                </a:cxn>
              </a:cxnLst>
              <a:rect l="0" t="0" r="r" b="b"/>
              <a:pathLst>
                <a:path w="384" h="689">
                  <a:moveTo>
                    <a:pt x="153" y="286"/>
                  </a:moveTo>
                  <a:lnTo>
                    <a:pt x="224" y="286"/>
                  </a:lnTo>
                  <a:lnTo>
                    <a:pt x="224" y="320"/>
                  </a:lnTo>
                  <a:lnTo>
                    <a:pt x="229" y="326"/>
                  </a:lnTo>
                  <a:lnTo>
                    <a:pt x="262" y="326"/>
                  </a:lnTo>
                  <a:lnTo>
                    <a:pt x="262" y="362"/>
                  </a:lnTo>
                  <a:lnTo>
                    <a:pt x="267" y="368"/>
                  </a:lnTo>
                  <a:lnTo>
                    <a:pt x="300" y="368"/>
                  </a:lnTo>
                  <a:lnTo>
                    <a:pt x="300" y="559"/>
                  </a:lnTo>
                  <a:lnTo>
                    <a:pt x="267" y="559"/>
                  </a:lnTo>
                  <a:lnTo>
                    <a:pt x="262" y="567"/>
                  </a:lnTo>
                  <a:lnTo>
                    <a:pt x="262" y="601"/>
                  </a:lnTo>
                  <a:lnTo>
                    <a:pt x="229" y="601"/>
                  </a:lnTo>
                  <a:lnTo>
                    <a:pt x="224" y="607"/>
                  </a:lnTo>
                  <a:lnTo>
                    <a:pt x="224" y="641"/>
                  </a:lnTo>
                  <a:lnTo>
                    <a:pt x="190" y="641"/>
                  </a:lnTo>
                  <a:lnTo>
                    <a:pt x="190" y="607"/>
                  </a:lnTo>
                  <a:lnTo>
                    <a:pt x="186" y="601"/>
                  </a:lnTo>
                  <a:lnTo>
                    <a:pt x="115" y="601"/>
                  </a:lnTo>
                  <a:lnTo>
                    <a:pt x="115" y="530"/>
                  </a:lnTo>
                  <a:lnTo>
                    <a:pt x="110" y="525"/>
                  </a:lnTo>
                  <a:lnTo>
                    <a:pt x="83" y="525"/>
                  </a:lnTo>
                  <a:lnTo>
                    <a:pt x="83" y="326"/>
                  </a:lnTo>
                  <a:lnTo>
                    <a:pt x="148" y="326"/>
                  </a:lnTo>
                  <a:lnTo>
                    <a:pt x="153" y="320"/>
                  </a:lnTo>
                  <a:lnTo>
                    <a:pt x="153" y="286"/>
                  </a:lnTo>
                  <a:close/>
                  <a:moveTo>
                    <a:pt x="229" y="0"/>
                  </a:moveTo>
                  <a:lnTo>
                    <a:pt x="378" y="0"/>
                  </a:lnTo>
                  <a:lnTo>
                    <a:pt x="383" y="8"/>
                  </a:lnTo>
                  <a:lnTo>
                    <a:pt x="383" y="42"/>
                  </a:lnTo>
                  <a:lnTo>
                    <a:pt x="378" y="47"/>
                  </a:lnTo>
                  <a:lnTo>
                    <a:pt x="267" y="47"/>
                  </a:lnTo>
                  <a:lnTo>
                    <a:pt x="267" y="81"/>
                  </a:lnTo>
                  <a:lnTo>
                    <a:pt x="262" y="89"/>
                  </a:lnTo>
                  <a:lnTo>
                    <a:pt x="190" y="89"/>
                  </a:lnTo>
                  <a:lnTo>
                    <a:pt x="190" y="123"/>
                  </a:lnTo>
                  <a:lnTo>
                    <a:pt x="186" y="129"/>
                  </a:lnTo>
                  <a:lnTo>
                    <a:pt x="153" y="129"/>
                  </a:lnTo>
                  <a:lnTo>
                    <a:pt x="153" y="205"/>
                  </a:lnTo>
                  <a:lnTo>
                    <a:pt x="148" y="210"/>
                  </a:lnTo>
                  <a:lnTo>
                    <a:pt x="115" y="210"/>
                  </a:lnTo>
                  <a:lnTo>
                    <a:pt x="115" y="281"/>
                  </a:lnTo>
                  <a:lnTo>
                    <a:pt x="148" y="281"/>
                  </a:lnTo>
                  <a:lnTo>
                    <a:pt x="148" y="244"/>
                  </a:lnTo>
                  <a:lnTo>
                    <a:pt x="153" y="239"/>
                  </a:lnTo>
                  <a:lnTo>
                    <a:pt x="262" y="239"/>
                  </a:lnTo>
                  <a:lnTo>
                    <a:pt x="267" y="244"/>
                  </a:lnTo>
                  <a:lnTo>
                    <a:pt x="267" y="281"/>
                  </a:lnTo>
                  <a:lnTo>
                    <a:pt x="338" y="281"/>
                  </a:lnTo>
                  <a:lnTo>
                    <a:pt x="343" y="286"/>
                  </a:lnTo>
                  <a:lnTo>
                    <a:pt x="343" y="362"/>
                  </a:lnTo>
                  <a:lnTo>
                    <a:pt x="378" y="362"/>
                  </a:lnTo>
                  <a:lnTo>
                    <a:pt x="383" y="368"/>
                  </a:lnTo>
                  <a:lnTo>
                    <a:pt x="383" y="559"/>
                  </a:lnTo>
                  <a:lnTo>
                    <a:pt x="378" y="567"/>
                  </a:lnTo>
                  <a:lnTo>
                    <a:pt x="343" y="567"/>
                  </a:lnTo>
                  <a:lnTo>
                    <a:pt x="343" y="641"/>
                  </a:lnTo>
                  <a:lnTo>
                    <a:pt x="338" y="649"/>
                  </a:lnTo>
                  <a:lnTo>
                    <a:pt x="267" y="649"/>
                  </a:lnTo>
                  <a:lnTo>
                    <a:pt x="267" y="683"/>
                  </a:lnTo>
                  <a:lnTo>
                    <a:pt x="262" y="688"/>
                  </a:lnTo>
                  <a:lnTo>
                    <a:pt x="115" y="688"/>
                  </a:lnTo>
                  <a:lnTo>
                    <a:pt x="110" y="683"/>
                  </a:lnTo>
                  <a:lnTo>
                    <a:pt x="110" y="649"/>
                  </a:lnTo>
                  <a:lnTo>
                    <a:pt x="43" y="649"/>
                  </a:lnTo>
                  <a:lnTo>
                    <a:pt x="38" y="641"/>
                  </a:lnTo>
                  <a:lnTo>
                    <a:pt x="38" y="567"/>
                  </a:lnTo>
                  <a:lnTo>
                    <a:pt x="5" y="567"/>
                  </a:lnTo>
                  <a:lnTo>
                    <a:pt x="0" y="559"/>
                  </a:lnTo>
                  <a:lnTo>
                    <a:pt x="0" y="244"/>
                  </a:lnTo>
                  <a:lnTo>
                    <a:pt x="5" y="239"/>
                  </a:lnTo>
                  <a:lnTo>
                    <a:pt x="38" y="239"/>
                  </a:lnTo>
                  <a:lnTo>
                    <a:pt x="38" y="171"/>
                  </a:lnTo>
                  <a:lnTo>
                    <a:pt x="43" y="163"/>
                  </a:lnTo>
                  <a:lnTo>
                    <a:pt x="76" y="163"/>
                  </a:lnTo>
                  <a:lnTo>
                    <a:pt x="76" y="129"/>
                  </a:lnTo>
                  <a:lnTo>
                    <a:pt x="83" y="123"/>
                  </a:lnTo>
                  <a:lnTo>
                    <a:pt x="110" y="123"/>
                  </a:lnTo>
                  <a:lnTo>
                    <a:pt x="110" y="89"/>
                  </a:lnTo>
                  <a:lnTo>
                    <a:pt x="115" y="81"/>
                  </a:lnTo>
                  <a:lnTo>
                    <a:pt x="148" y="81"/>
                  </a:lnTo>
                  <a:lnTo>
                    <a:pt x="148" y="47"/>
                  </a:lnTo>
                  <a:lnTo>
                    <a:pt x="153" y="42"/>
                  </a:lnTo>
                  <a:lnTo>
                    <a:pt x="224" y="42"/>
                  </a:lnTo>
                  <a:lnTo>
                    <a:pt x="224" y="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5327" name="Freeform 31"/>
          <p:cNvSpPr/>
          <p:nvPr/>
        </p:nvSpPr>
        <p:spPr bwMode="auto">
          <a:xfrm>
            <a:off x="4813300" y="2895600"/>
            <a:ext cx="1052513" cy="1357313"/>
          </a:xfrm>
          <a:custGeom>
            <a:avLst/>
            <a:gdLst/>
            <a:ahLst/>
            <a:cxnLst>
              <a:cxn ang="0">
                <a:pos x="0" y="2752"/>
              </a:cxn>
              <a:cxn ang="0">
                <a:pos x="1905" y="3598"/>
              </a:cxn>
              <a:cxn ang="0">
                <a:pos x="2752" y="1693"/>
              </a:cxn>
              <a:cxn ang="0">
                <a:pos x="847" y="0"/>
              </a:cxn>
            </a:cxnLst>
            <a:rect l="0" t="0" r="r" b="b"/>
            <a:pathLst>
              <a:path w="2929" h="3776">
                <a:moveTo>
                  <a:pt x="0" y="2752"/>
                </a:moveTo>
                <a:cubicBezTo>
                  <a:pt x="723" y="3263"/>
                  <a:pt x="1446" y="3775"/>
                  <a:pt x="1905" y="3598"/>
                </a:cubicBezTo>
                <a:cubicBezTo>
                  <a:pt x="2364" y="3422"/>
                  <a:pt x="2928" y="2293"/>
                  <a:pt x="2752" y="1693"/>
                </a:cubicBezTo>
                <a:cubicBezTo>
                  <a:pt x="2575" y="1094"/>
                  <a:pt x="1711" y="547"/>
                  <a:pt x="847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28" name="Freeform 32"/>
          <p:cNvSpPr/>
          <p:nvPr/>
        </p:nvSpPr>
        <p:spPr bwMode="auto">
          <a:xfrm>
            <a:off x="1003300" y="2895600"/>
            <a:ext cx="2055813" cy="1522413"/>
          </a:xfrm>
          <a:custGeom>
            <a:avLst/>
            <a:gdLst/>
            <a:ahLst/>
            <a:cxnLst>
              <a:cxn ang="0">
                <a:pos x="3598" y="2752"/>
              </a:cxn>
              <a:cxn ang="0">
                <a:pos x="423" y="4022"/>
              </a:cxn>
              <a:cxn ang="0">
                <a:pos x="1058" y="1482"/>
              </a:cxn>
              <a:cxn ang="0">
                <a:pos x="5715" y="0"/>
              </a:cxn>
            </a:cxnLst>
            <a:rect l="0" t="0" r="r" b="b"/>
            <a:pathLst>
              <a:path w="5716" h="4234">
                <a:moveTo>
                  <a:pt x="3598" y="2752"/>
                </a:moveTo>
                <a:cubicBezTo>
                  <a:pt x="2223" y="3493"/>
                  <a:pt x="847" y="4233"/>
                  <a:pt x="423" y="4022"/>
                </a:cubicBezTo>
                <a:cubicBezTo>
                  <a:pt x="0" y="3810"/>
                  <a:pt x="176" y="2152"/>
                  <a:pt x="1058" y="1482"/>
                </a:cubicBezTo>
                <a:cubicBezTo>
                  <a:pt x="1940" y="811"/>
                  <a:pt x="3828" y="406"/>
                  <a:pt x="5715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5329" name="Freeform 33"/>
          <p:cNvSpPr/>
          <p:nvPr/>
        </p:nvSpPr>
        <p:spPr bwMode="auto">
          <a:xfrm>
            <a:off x="3517900" y="2133600"/>
            <a:ext cx="3109913" cy="3084513"/>
          </a:xfrm>
          <a:custGeom>
            <a:avLst/>
            <a:gdLst/>
            <a:ahLst/>
            <a:cxnLst>
              <a:cxn ang="0">
                <a:pos x="0" y="4867"/>
              </a:cxn>
              <a:cxn ang="0">
                <a:pos x="5080" y="8042"/>
              </a:cxn>
              <a:cxn ang="0">
                <a:pos x="8255" y="1692"/>
              </a:cxn>
              <a:cxn ang="0">
                <a:pos x="2752" y="0"/>
              </a:cxn>
            </a:cxnLst>
            <a:rect l="0" t="0" r="r" b="b"/>
            <a:pathLst>
              <a:path w="8644" h="8573">
                <a:moveTo>
                  <a:pt x="0" y="4867"/>
                </a:moveTo>
                <a:cubicBezTo>
                  <a:pt x="1852" y="6719"/>
                  <a:pt x="3704" y="8572"/>
                  <a:pt x="5080" y="8042"/>
                </a:cubicBezTo>
                <a:cubicBezTo>
                  <a:pt x="6456" y="7513"/>
                  <a:pt x="8643" y="3033"/>
                  <a:pt x="8255" y="1692"/>
                </a:cubicBezTo>
                <a:cubicBezTo>
                  <a:pt x="7867" y="352"/>
                  <a:pt x="5309" y="175"/>
                  <a:pt x="2752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490" y="120015"/>
            <a:ext cx="8893175" cy="6674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Shortcomings of Structure Chart</a:t>
            </a:r>
            <a:endParaRPr lang="en-GB" b="1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446588"/>
          </a:xfrm>
        </p:spPr>
        <p:txBody>
          <a:bodyPr lIns="18000" tIns="46800" rIns="18000" bIns="46800"/>
          <a:lstStyle/>
          <a:p>
            <a:pPr>
              <a:spcBef>
                <a:spcPts val="825"/>
              </a:spcBef>
            </a:pPr>
            <a:r>
              <a:rPr lang="en-GB" sz="3600" b="1"/>
              <a:t>By looking at a structure chart: </a:t>
            </a:r>
            <a:endParaRPr lang="en-GB" sz="3600" b="1"/>
          </a:p>
          <a:p>
            <a:pPr lvl="1">
              <a:spcBef>
                <a:spcPts val="725"/>
              </a:spcBef>
            </a:pPr>
            <a:r>
              <a:rPr lang="en-GB" sz="3200" b="1"/>
              <a:t>we can not say whether a module calls another module just once or many times. </a:t>
            </a:r>
            <a:endParaRPr lang="en-GB" sz="3200" b="1"/>
          </a:p>
          <a:p>
            <a:pPr>
              <a:spcBef>
                <a:spcPts val="825"/>
              </a:spcBef>
            </a:pPr>
            <a:r>
              <a:rPr lang="en-GB" sz="3600" b="1"/>
              <a:t>Also, by looking at a structure chart:</a:t>
            </a:r>
            <a:endParaRPr lang="en-GB" sz="3600" b="1"/>
          </a:p>
          <a:p>
            <a:pPr lvl="1">
              <a:spcBef>
                <a:spcPts val="725"/>
              </a:spcBef>
            </a:pPr>
            <a:r>
              <a:rPr lang="en-GB" sz="3200" b="1"/>
              <a:t>we can not tell the order in which the different modules are invoked.</a:t>
            </a:r>
            <a:endParaRPr lang="en-GB" sz="3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100"/>
              </a:spcBef>
            </a:pPr>
            <a:r>
              <a:rPr lang="en-GB" sz="4800" b="1"/>
              <a:t>Flow Chart  (Aside)</a:t>
            </a:r>
            <a:endParaRPr lang="en-GB" sz="4800" b="1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784725"/>
          </a:xfrm>
          <a:noFill/>
          <a:ln w="38160">
            <a:solidFill>
              <a:schemeClr val="tx1"/>
            </a:solidFill>
          </a:ln>
        </p:spPr>
        <p:txBody>
          <a:bodyPr lIns="18000" tIns="46800" rIns="18000" bIns="46800"/>
          <a:lstStyle/>
          <a:p>
            <a:pPr>
              <a:spcBef>
                <a:spcPts val="550"/>
              </a:spcBef>
            </a:pPr>
            <a:r>
              <a:rPr lang="en-GB" sz="2400" b="1"/>
              <a:t>We are all familiar with the flow chart representations: </a:t>
            </a:r>
            <a:endParaRPr lang="en-GB" sz="2400" b="1"/>
          </a:p>
          <a:p>
            <a:pPr lvl="1">
              <a:spcBef>
                <a:spcPts val="465"/>
              </a:spcBef>
            </a:pPr>
            <a:r>
              <a:rPr lang="en-GB" sz="2000" b="1"/>
              <a:t>Flow chart is a convenient technique to represent the flow of control in a system.</a:t>
            </a:r>
            <a:endParaRPr lang="en-GB" sz="2000" b="1">
              <a:solidFill>
                <a:srgbClr val="4C38E2"/>
              </a:solidFill>
            </a:endParaRPr>
          </a:p>
          <a:p>
            <a:pPr>
              <a:spcBef>
                <a:spcPts val="465"/>
              </a:spcBef>
            </a:pPr>
            <a:r>
              <a:rPr lang="en-GB" sz="2000" b="1">
                <a:solidFill>
                  <a:srgbClr val="4C38E2"/>
                </a:solidFill>
              </a:rPr>
              <a:t>if(c == 100)</a:t>
            </a:r>
            <a:endParaRPr lang="en-GB" sz="2000" b="1">
              <a:solidFill>
                <a:srgbClr val="4C38E2"/>
              </a:solidFill>
            </a:endParaRPr>
          </a:p>
          <a:p>
            <a:pPr>
              <a:spcBef>
                <a:spcPts val="465"/>
              </a:spcBef>
            </a:pPr>
            <a:r>
              <a:rPr lang="en-GB" sz="2000" b="1">
                <a:solidFill>
                  <a:srgbClr val="4C38E2"/>
                </a:solidFill>
              </a:rPr>
              <a:t>      P=20</a:t>
            </a:r>
            <a:endParaRPr lang="en-GB" sz="2000" b="1">
              <a:solidFill>
                <a:srgbClr val="4C38E2"/>
              </a:solidFill>
            </a:endParaRPr>
          </a:p>
          <a:p>
            <a:pPr>
              <a:spcBef>
                <a:spcPts val="465"/>
              </a:spcBef>
            </a:pPr>
            <a:r>
              <a:rPr lang="en-GB" sz="2000" b="1">
                <a:solidFill>
                  <a:srgbClr val="4C38E2"/>
                </a:solidFill>
              </a:rPr>
              <a:t>else  p= 80</a:t>
            </a:r>
            <a:endParaRPr lang="en-GB" sz="2000" b="1">
              <a:solidFill>
                <a:srgbClr val="4C38E2"/>
              </a:solidFill>
            </a:endParaRPr>
          </a:p>
          <a:p>
            <a:pPr>
              <a:spcBef>
                <a:spcPts val="465"/>
              </a:spcBef>
            </a:pPr>
            <a:r>
              <a:rPr lang="en-GB" sz="2000" b="1">
                <a:solidFill>
                  <a:srgbClr val="4C38E2"/>
                </a:solidFill>
              </a:rPr>
              <a:t>while(p&gt;20)</a:t>
            </a:r>
            <a:endParaRPr lang="en-GB" sz="2000" b="1">
              <a:solidFill>
                <a:srgbClr val="4C38E2"/>
              </a:solidFill>
            </a:endParaRPr>
          </a:p>
          <a:p>
            <a:pPr>
              <a:spcBef>
                <a:spcPts val="465"/>
              </a:spcBef>
            </a:pPr>
            <a:r>
              <a:rPr lang="en-GB" sz="2000" b="1">
                <a:solidFill>
                  <a:srgbClr val="4C38E2"/>
                </a:solidFill>
              </a:rPr>
              <a:t>       print(student mark)</a:t>
            </a:r>
            <a:endParaRPr lang="en-GB" sz="2000" b="1">
              <a:solidFill>
                <a:srgbClr val="4C38E2"/>
              </a:solidFill>
            </a:endParaRPr>
          </a:p>
        </p:txBody>
      </p:sp>
      <p:sp>
        <p:nvSpPr>
          <p:cNvPr id="57347" name="Line 3"/>
          <p:cNvSpPr>
            <a:spLocks noChangeShapeType="1"/>
          </p:cNvSpPr>
          <p:nvPr/>
        </p:nvSpPr>
        <p:spPr bwMode="auto">
          <a:xfrm>
            <a:off x="685800" y="2667000"/>
            <a:ext cx="7772400" cy="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3886200" y="2667000"/>
            <a:ext cx="0" cy="35052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7349" name="AutoShape 5"/>
          <p:cNvSpPr>
            <a:spLocks noChangeArrowheads="1"/>
          </p:cNvSpPr>
          <p:nvPr/>
        </p:nvSpPr>
        <p:spPr bwMode="auto">
          <a:xfrm>
            <a:off x="5029200" y="281940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r>
              <a:rPr lang="en-GB" sz="1800" b="1">
                <a:solidFill>
                  <a:srgbClr val="FFFF00"/>
                </a:solidFill>
                <a:latin typeface="times" charset="0"/>
              </a:rPr>
              <a:t>A=B</a:t>
            </a:r>
            <a:endParaRPr lang="en-GB" sz="1800" b="1">
              <a:solidFill>
                <a:srgbClr val="FFFF00"/>
              </a:solidFill>
              <a:latin typeface="times" charset="0"/>
            </a:endParaRPr>
          </a:p>
        </p:txBody>
      </p:sp>
      <p:sp>
        <p:nvSpPr>
          <p:cNvPr id="57350" name="Freeform 6"/>
          <p:cNvSpPr>
            <a:spLocks noChangeArrowheads="1"/>
          </p:cNvSpPr>
          <p:nvPr/>
        </p:nvSpPr>
        <p:spPr bwMode="auto">
          <a:xfrm>
            <a:off x="5105400" y="3352800"/>
            <a:ext cx="1065213" cy="608013"/>
          </a:xfrm>
          <a:custGeom>
            <a:avLst/>
            <a:gdLst/>
            <a:ahLst/>
            <a:cxnLst>
              <a:cxn ang="0">
                <a:pos x="1482" y="0"/>
              </a:cxn>
              <a:cxn ang="0">
                <a:pos x="2963" y="847"/>
              </a:cxn>
              <a:cxn ang="0">
                <a:pos x="1482" y="1694"/>
              </a:cxn>
              <a:cxn ang="0">
                <a:pos x="0" y="847"/>
              </a:cxn>
              <a:cxn ang="0">
                <a:pos x="1482" y="0"/>
              </a:cxn>
            </a:cxnLst>
            <a:rect l="0" t="0" r="r" b="b"/>
            <a:pathLst>
              <a:path w="2964" h="1695">
                <a:moveTo>
                  <a:pt x="1482" y="0"/>
                </a:moveTo>
                <a:lnTo>
                  <a:pt x="2963" y="847"/>
                </a:lnTo>
                <a:lnTo>
                  <a:pt x="1482" y="1694"/>
                </a:lnTo>
                <a:lnTo>
                  <a:pt x="0" y="847"/>
                </a:lnTo>
                <a:lnTo>
                  <a:pt x="1482" y="0"/>
                </a:lnTo>
              </a:path>
            </a:pathLst>
          </a:custGeom>
          <a:solidFill>
            <a:srgbClr val="8BAE6C"/>
          </a:solidFill>
          <a:ln w="1440">
            <a:solidFill>
              <a:schemeClr val="tx1"/>
            </a:solidFill>
            <a:round/>
          </a:ln>
        </p:spPr>
        <p:txBody>
          <a:bodyPr wrap="none" anchor="ctr"/>
          <a:lstStyle/>
          <a:p>
            <a:r>
              <a:rPr lang="en-US" altLang="en-IN" sz="1000"/>
              <a:t>   C==100 ?</a:t>
            </a:r>
            <a:endParaRPr lang="en-US" altLang="en-IN" sz="1000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5638800" y="3124200"/>
            <a:ext cx="0" cy="228600"/>
          </a:xfrm>
          <a:prstGeom prst="line">
            <a:avLst/>
          </a:prstGeom>
          <a:noFill/>
          <a:ln w="2844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3962400" y="403860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r>
              <a:rPr lang="en-GB" sz="1800" b="1">
                <a:solidFill>
                  <a:srgbClr val="FFFF00"/>
                </a:solidFill>
                <a:latin typeface="times" charset="0"/>
              </a:rPr>
              <a:t>P=20</a:t>
            </a:r>
            <a:endParaRPr lang="en-GB" sz="1800" b="1">
              <a:solidFill>
                <a:srgbClr val="FFFF00"/>
              </a:solidFill>
              <a:latin typeface="times" charset="0"/>
            </a:endParaRPr>
          </a:p>
        </p:txBody>
      </p:sp>
      <p:sp>
        <p:nvSpPr>
          <p:cNvPr id="57353" name="AutoShape 9"/>
          <p:cNvSpPr>
            <a:spLocks noChangeArrowheads="1"/>
          </p:cNvSpPr>
          <p:nvPr/>
        </p:nvSpPr>
        <p:spPr bwMode="auto">
          <a:xfrm>
            <a:off x="6248400" y="403860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r>
              <a:rPr lang="en-GB" sz="1800" b="1">
                <a:solidFill>
                  <a:srgbClr val="FFFF00"/>
                </a:solidFill>
                <a:latin typeface="times" charset="0"/>
              </a:rPr>
              <a:t>P=80</a:t>
            </a:r>
            <a:endParaRPr lang="en-GB" sz="1800" b="1">
              <a:solidFill>
                <a:srgbClr val="FFFF00"/>
              </a:solidFill>
              <a:latin typeface="times" charset="0"/>
            </a:endParaRPr>
          </a:p>
        </p:txBody>
      </p:sp>
      <p:sp>
        <p:nvSpPr>
          <p:cNvPr id="57354" name="AutoShape 10"/>
          <p:cNvSpPr>
            <a:spLocks noChangeArrowheads="1"/>
          </p:cNvSpPr>
          <p:nvPr/>
        </p:nvSpPr>
        <p:spPr bwMode="auto">
          <a:xfrm>
            <a:off x="4114800" y="579120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r>
              <a:rPr lang="en-US" altLang="en-GB" sz="1000" b="1">
                <a:solidFill>
                  <a:srgbClr val="FFFF00"/>
                </a:solidFill>
                <a:latin typeface="times" charset="0"/>
              </a:rPr>
              <a:t>No</a:t>
            </a:r>
            <a:endParaRPr lang="en-US" altLang="en-GB" sz="1000" b="1">
              <a:solidFill>
                <a:srgbClr val="FFFF00"/>
              </a:solidFill>
              <a:latin typeface="times" charset="0"/>
            </a:endParaRPr>
          </a:p>
        </p:txBody>
      </p:sp>
      <p:sp>
        <p:nvSpPr>
          <p:cNvPr id="57355" name="Freeform 11"/>
          <p:cNvSpPr>
            <a:spLocks noChangeArrowheads="1"/>
          </p:cNvSpPr>
          <p:nvPr/>
        </p:nvSpPr>
        <p:spPr bwMode="auto">
          <a:xfrm>
            <a:off x="5181600" y="5029200"/>
            <a:ext cx="1065213" cy="608013"/>
          </a:xfrm>
          <a:custGeom>
            <a:avLst/>
            <a:gdLst/>
            <a:ahLst/>
            <a:cxnLst>
              <a:cxn ang="0">
                <a:pos x="1482" y="0"/>
              </a:cxn>
              <a:cxn ang="0">
                <a:pos x="2964" y="846"/>
              </a:cxn>
              <a:cxn ang="0">
                <a:pos x="1482" y="1693"/>
              </a:cxn>
              <a:cxn ang="0">
                <a:pos x="0" y="846"/>
              </a:cxn>
              <a:cxn ang="0">
                <a:pos x="1482" y="0"/>
              </a:cxn>
            </a:cxnLst>
            <a:rect l="0" t="0" r="r" b="b"/>
            <a:pathLst>
              <a:path w="2965" h="1694">
                <a:moveTo>
                  <a:pt x="1482" y="0"/>
                </a:moveTo>
                <a:lnTo>
                  <a:pt x="2964" y="846"/>
                </a:lnTo>
                <a:lnTo>
                  <a:pt x="1482" y="1693"/>
                </a:lnTo>
                <a:lnTo>
                  <a:pt x="0" y="846"/>
                </a:lnTo>
                <a:lnTo>
                  <a:pt x="1482" y="0"/>
                </a:lnTo>
              </a:path>
            </a:pathLst>
          </a:custGeom>
          <a:solidFill>
            <a:srgbClr val="8BAE6C"/>
          </a:solidFill>
          <a:ln w="1440">
            <a:solidFill>
              <a:schemeClr val="tx1"/>
            </a:solidFill>
            <a:round/>
          </a:ln>
        </p:spPr>
        <p:txBody>
          <a:bodyPr wrap="none" anchor="ctr"/>
          <a:lstStyle/>
          <a:p>
            <a:r>
              <a:rPr lang="en-US" altLang="en-IN" sz="1000"/>
              <a:t>      p&gt;20 ?</a:t>
            </a:r>
            <a:endParaRPr lang="en-US" altLang="en-IN" sz="1000"/>
          </a:p>
        </p:txBody>
      </p:sp>
      <p:cxnSp>
        <p:nvCxnSpPr>
          <p:cNvPr id="57356" name="AutoShape 12"/>
          <p:cNvCxnSpPr>
            <a:cxnSpLocks noChangeShapeType="1"/>
          </p:cNvCxnSpPr>
          <p:nvPr/>
        </p:nvCxnSpPr>
        <p:spPr bwMode="auto">
          <a:xfrm flipH="1">
            <a:off x="4572000" y="3657600"/>
            <a:ext cx="533400" cy="381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</p:spPr>
      </p:cxnSp>
      <p:cxnSp>
        <p:nvCxnSpPr>
          <p:cNvPr id="57357" name="AutoShape 13"/>
          <p:cNvCxnSpPr>
            <a:cxnSpLocks noChangeShapeType="1"/>
          </p:cNvCxnSpPr>
          <p:nvPr/>
        </p:nvCxnSpPr>
        <p:spPr bwMode="auto">
          <a:xfrm>
            <a:off x="6172200" y="3657600"/>
            <a:ext cx="685800" cy="381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</p:spPr>
      </p:cxnSp>
      <p:sp>
        <p:nvSpPr>
          <p:cNvPr id="57358" name="Line 14"/>
          <p:cNvSpPr>
            <a:spLocks noChangeShapeType="1"/>
          </p:cNvSpPr>
          <p:nvPr/>
        </p:nvSpPr>
        <p:spPr bwMode="auto">
          <a:xfrm flipV="1">
            <a:off x="4572000" y="4800600"/>
            <a:ext cx="0" cy="990600"/>
          </a:xfrm>
          <a:prstGeom prst="line">
            <a:avLst/>
          </a:prstGeom>
          <a:noFill/>
          <a:ln w="2844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4572000" y="4800600"/>
            <a:ext cx="533400" cy="0"/>
          </a:xfrm>
          <a:prstGeom prst="line">
            <a:avLst/>
          </a:prstGeom>
          <a:noFill/>
          <a:ln w="2844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>
            <a:off x="4572000" y="43434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H="1">
            <a:off x="6019800" y="43434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5715000" y="4876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365" name="AutoShape 21"/>
          <p:cNvSpPr>
            <a:spLocks noChangeArrowheads="1"/>
          </p:cNvSpPr>
          <p:nvPr/>
        </p:nvSpPr>
        <p:spPr bwMode="auto">
          <a:xfrm>
            <a:off x="5105400" y="464820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lstStyle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endParaRPr lang="en-GB" sz="1800" b="1">
              <a:solidFill>
                <a:srgbClr val="FFFF00"/>
              </a:solidFill>
              <a:latin typeface="times" charset="0"/>
            </a:endParaRPr>
          </a:p>
        </p:txBody>
      </p:sp>
      <p:cxnSp>
        <p:nvCxnSpPr>
          <p:cNvPr id="57366" name="AutoShape 22"/>
          <p:cNvCxnSpPr>
            <a:cxnSpLocks noChangeShapeType="1"/>
          </p:cNvCxnSpPr>
          <p:nvPr/>
        </p:nvCxnSpPr>
        <p:spPr bwMode="auto">
          <a:xfrm flipH="1">
            <a:off x="4724400" y="5334000"/>
            <a:ext cx="4572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</p:spPr>
      </p:cxn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6248400" y="5313680"/>
            <a:ext cx="365760" cy="209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7368" name="Line 24"/>
          <p:cNvSpPr>
            <a:spLocks noChangeShapeType="1"/>
          </p:cNvSpPr>
          <p:nvPr/>
        </p:nvSpPr>
        <p:spPr bwMode="auto">
          <a:xfrm flipH="1">
            <a:off x="6553835" y="5334000"/>
            <a:ext cx="34925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" name="AutoShape 10"/>
          <p:cNvSpPr>
            <a:spLocks noChangeArrowheads="1"/>
          </p:cNvSpPr>
          <p:nvPr/>
        </p:nvSpPr>
        <p:spPr bwMode="auto">
          <a:xfrm>
            <a:off x="5940425" y="5877560"/>
            <a:ext cx="1217613" cy="303213"/>
          </a:xfrm>
          <a:prstGeom prst="roundRect">
            <a:avLst>
              <a:gd name="adj" fmla="val 519"/>
            </a:avLst>
          </a:prstGeom>
          <a:solidFill>
            <a:srgbClr val="8BAE6C"/>
          </a:solidFill>
          <a:ln w="9525">
            <a:solidFill>
              <a:srgbClr val="FFFFFF"/>
            </a:solidFill>
            <a:round/>
          </a:ln>
        </p:spPr>
        <p:txBody>
          <a:bodyPr lIns="18000" tIns="46800" rIns="18000" bIns="46800" anchor="ctr" anchorCtr="1"/>
          <a:p>
            <a:pPr algn="ctr">
              <a:lnSpc>
                <a:spcPct val="85000"/>
              </a:lnSpc>
              <a:spcBef>
                <a:spcPts val="415"/>
              </a:spcBef>
              <a:tabLst>
                <a:tab pos="863600" algn="l"/>
              </a:tabLst>
            </a:pPr>
            <a:r>
              <a:rPr lang="en-US" altLang="en-GB" sz="1000" b="1">
                <a:solidFill>
                  <a:srgbClr val="FFFF00"/>
                </a:solidFill>
                <a:latin typeface="times" charset="0"/>
              </a:rPr>
              <a:t>PRINT</a:t>
            </a:r>
            <a:endParaRPr lang="en-US" altLang="en-GB" sz="1000" b="1">
              <a:solidFill>
                <a:srgbClr val="FFFF00"/>
              </a:solidFill>
              <a:latin typeface="times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07963"/>
            <a:ext cx="7770813" cy="1423987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Flow Chart versus Structure Chart</a:t>
            </a:r>
            <a:endParaRPr lang="en-GB" sz="4400" b="1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746625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A structure chart differs from a flow chart in three principal ways: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It is difficult to identify modules of a software from its flow chart representation.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Data interchange among the modules is not represented in a flow chart.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4C38E2"/>
                </a:solidFill>
              </a:rPr>
              <a:t>Sequential ordering of tasks inherent in a flow chart is suppressed in a structure chart.</a:t>
            </a:r>
            <a:endParaRPr lang="en-GB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725"/>
              </a:spcBef>
            </a:pPr>
            <a:r>
              <a:rPr lang="en-GB" sz="3200" b="1"/>
              <a:t>Transformation of a DFD Model into Structure Chart</a:t>
            </a:r>
            <a:endParaRPr lang="en-GB" sz="3200" b="1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sz="4400" b="1"/>
              <a:t>Two strategies exist to guide transformation of a DFD into a structure chart:</a:t>
            </a:r>
            <a:endParaRPr lang="en-GB" sz="4400" b="1"/>
          </a:p>
          <a:p>
            <a:pPr lvl="1">
              <a:spcBef>
                <a:spcPts val="915"/>
              </a:spcBef>
            </a:pPr>
            <a:r>
              <a:rPr lang="en-GB" sz="4000" b="1">
                <a:solidFill>
                  <a:srgbClr val="4C38E2"/>
                </a:solidFill>
              </a:rPr>
              <a:t>Transform Analysis</a:t>
            </a:r>
            <a:endParaRPr lang="en-GB" sz="4000" b="1">
              <a:solidFill>
                <a:srgbClr val="4C38E2"/>
              </a:solidFill>
            </a:endParaRPr>
          </a:p>
          <a:p>
            <a:pPr lvl="1">
              <a:spcBef>
                <a:spcPts val="915"/>
              </a:spcBef>
            </a:pPr>
            <a:r>
              <a:rPr lang="en-GB" sz="4000" b="1">
                <a:solidFill>
                  <a:srgbClr val="4C38E2"/>
                </a:solidFill>
              </a:rPr>
              <a:t>Transaction Analysis</a:t>
            </a:r>
            <a:endParaRPr lang="en-GB" sz="4000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lnSpc>
                <a:spcPct val="80000"/>
              </a:lnSpc>
              <a:spcBef>
                <a:spcPts val="225"/>
              </a:spcBef>
            </a:pPr>
            <a:r>
              <a:rPr lang="en-GB" sz="4000" b="1"/>
              <a:t>The first step in transform analysis: </a:t>
            </a:r>
            <a:endParaRPr lang="en-GB" sz="4000" b="1"/>
          </a:p>
          <a:p>
            <a:pPr>
              <a:lnSpc>
                <a:spcPct val="80000"/>
              </a:lnSpc>
              <a:spcBef>
                <a:spcPts val="225"/>
              </a:spcBef>
            </a:pPr>
            <a:endParaRPr lang="en-GB" sz="4000" b="1"/>
          </a:p>
          <a:p>
            <a:pPr lvl="1">
              <a:lnSpc>
                <a:spcPct val="80000"/>
              </a:lnSpc>
              <a:spcBef>
                <a:spcPts val="200"/>
              </a:spcBef>
            </a:pPr>
            <a:r>
              <a:rPr lang="en-US" altLang="en-GB" sz="3600" b="1"/>
              <a:t>D</a:t>
            </a:r>
            <a:r>
              <a:rPr lang="en-GB" sz="3600" b="1"/>
              <a:t>ivide the DFD into 3 types of parts: </a:t>
            </a:r>
            <a:endParaRPr lang="en-GB" sz="3600" b="1"/>
          </a:p>
          <a:p>
            <a:pPr lvl="2">
              <a:lnSpc>
                <a:spcPct val="80000"/>
              </a:lnSpc>
              <a:spcBef>
                <a:spcPts val="175"/>
              </a:spcBef>
            </a:pPr>
            <a:r>
              <a:rPr lang="en-GB" sz="3200" b="1">
                <a:solidFill>
                  <a:srgbClr val="003399"/>
                </a:solidFill>
              </a:rPr>
              <a:t>input, </a:t>
            </a:r>
            <a:endParaRPr lang="en-GB" sz="3200" b="1">
              <a:solidFill>
                <a:srgbClr val="003399"/>
              </a:solidFill>
            </a:endParaRPr>
          </a:p>
          <a:p>
            <a:pPr lvl="2">
              <a:lnSpc>
                <a:spcPct val="80000"/>
              </a:lnSpc>
              <a:spcBef>
                <a:spcPts val="175"/>
              </a:spcBef>
            </a:pPr>
            <a:r>
              <a:rPr lang="en-GB" sz="3200" b="1">
                <a:solidFill>
                  <a:srgbClr val="003399"/>
                </a:solidFill>
              </a:rPr>
              <a:t>logical processing, </a:t>
            </a:r>
            <a:endParaRPr lang="en-GB" sz="3200" b="1">
              <a:solidFill>
                <a:srgbClr val="003399"/>
              </a:solidFill>
            </a:endParaRPr>
          </a:p>
          <a:p>
            <a:pPr lvl="2">
              <a:lnSpc>
                <a:spcPct val="80000"/>
              </a:lnSpc>
              <a:spcBef>
                <a:spcPts val="175"/>
              </a:spcBef>
            </a:pPr>
            <a:r>
              <a:rPr lang="en-GB" sz="3200" b="1">
                <a:solidFill>
                  <a:srgbClr val="003399"/>
                </a:solidFill>
              </a:rPr>
              <a:t>output.</a:t>
            </a:r>
            <a:endParaRPr lang="en-GB" sz="3200" b="1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b="1"/>
              <a:t>Input portion in the DFD:</a:t>
            </a:r>
            <a:endParaRPr lang="en-GB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>
                <a:solidFill>
                  <a:srgbClr val="4C38E2"/>
                </a:solidFill>
              </a:rPr>
              <a:t>processes which convert input data from physical to logical form.</a:t>
            </a:r>
            <a:endParaRPr lang="en-GB" b="1">
              <a:solidFill>
                <a:srgbClr val="4C38E2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/>
              <a:t>e.g. read characters from the terminal and store in internal tables or lists.</a:t>
            </a:r>
            <a:endParaRPr lang="en-GB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endParaRPr lang="en-GB" b="1"/>
          </a:p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b="1"/>
              <a:t>Each input portion: </a:t>
            </a:r>
            <a:endParaRPr lang="en-GB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/>
              <a:t>called an </a:t>
            </a:r>
            <a:r>
              <a:rPr lang="en-GB" b="1" u="sng">
                <a:solidFill>
                  <a:srgbClr val="003399"/>
                </a:solidFill>
              </a:rPr>
              <a:t>afferent branch</a:t>
            </a:r>
            <a:r>
              <a:rPr lang="en-GB" b="1"/>
              <a:t>.</a:t>
            </a:r>
            <a:endParaRPr lang="en-GB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/>
              <a:t>Possible to have more than  one afferent branch in a DFD.</a:t>
            </a:r>
            <a:endParaRPr lang="en-GB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>Levels of DFD</a:t>
            </a:r>
            <a:br>
              <a:rPr lang="en-IN" sz="3600" dirty="0" smtClean="0"/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5543560" cy="5500726"/>
          </a:xfrm>
        </p:spPr>
        <p:txBody>
          <a:bodyPr/>
          <a:lstStyle/>
          <a:p>
            <a:pPr algn="just"/>
            <a:r>
              <a:rPr lang="en-IN" sz="2000" b="1" dirty="0" smtClean="0"/>
              <a:t>Level 0</a:t>
            </a:r>
            <a:r>
              <a:rPr lang="en-IN" sz="2000" dirty="0" smtClean="0"/>
              <a:t> - Highest abstraction level DFD is known as Level 0 DFD, which depicts the entire information system as one diagram concealing all the underlying details. 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r>
              <a:rPr lang="en-IN" sz="2000" dirty="0" smtClean="0"/>
              <a:t>Level 0 DFDs are also known as </a:t>
            </a:r>
            <a:r>
              <a:rPr lang="en-IN" sz="2000" b="1" dirty="0" smtClean="0"/>
              <a:t>context level </a:t>
            </a:r>
            <a:r>
              <a:rPr lang="en-IN" sz="2000" dirty="0" smtClean="0"/>
              <a:t>DFDs.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r>
              <a:rPr lang="en-IN" sz="2000" b="1" dirty="0" smtClean="0"/>
              <a:t>Level 1</a:t>
            </a:r>
            <a:r>
              <a:rPr lang="en-IN" sz="2000" dirty="0" smtClean="0"/>
              <a:t> - The Level 0 DFD is broken down into more specific, Level 1 DFD. Level 1 DFD depicts basic modules in the system and flow of data among various modules. 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r>
              <a:rPr lang="en-IN" sz="2000" dirty="0" smtClean="0"/>
              <a:t>Level 1 DFD also mentions basic processes and sources of information.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/>
          </a:p>
        </p:txBody>
      </p:sp>
      <p:pic>
        <p:nvPicPr>
          <p:cNvPr id="164866" name="Picture 2" descr="Level 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15074" y="642918"/>
            <a:ext cx="2752724" cy="2228850"/>
          </a:xfrm>
          <a:prstGeom prst="rect">
            <a:avLst/>
          </a:prstGeom>
          <a:noFill/>
        </p:spPr>
      </p:pic>
      <p:pic>
        <p:nvPicPr>
          <p:cNvPr id="164868" name="Picture 4" descr="Level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500438"/>
            <a:ext cx="3000396" cy="31908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422775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Output portion of a DFD: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transforms output data from logical form to physical form. </a:t>
            </a:r>
            <a:endParaRPr lang="en-GB" b="1"/>
          </a:p>
          <a:p>
            <a:pPr lvl="2">
              <a:spcBef>
                <a:spcPts val="640"/>
              </a:spcBef>
            </a:pPr>
            <a:r>
              <a:rPr lang="en-GB" b="1"/>
              <a:t>e.g., from list or array into output characters.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Each output portion: </a:t>
            </a:r>
            <a:endParaRPr lang="en-GB" b="1"/>
          </a:p>
          <a:p>
            <a:pPr lvl="2">
              <a:spcBef>
                <a:spcPts val="640"/>
              </a:spcBef>
            </a:pPr>
            <a:r>
              <a:rPr lang="en-GB" b="1"/>
              <a:t>called an</a:t>
            </a:r>
            <a:r>
              <a:rPr lang="en-GB" b="1">
                <a:solidFill>
                  <a:srgbClr val="003399"/>
                </a:solidFill>
              </a:rPr>
              <a:t> </a:t>
            </a:r>
            <a:r>
              <a:rPr lang="en-GB" b="1" u="sng">
                <a:solidFill>
                  <a:srgbClr val="003399"/>
                </a:solidFill>
              </a:rPr>
              <a:t>efferent </a:t>
            </a:r>
            <a:r>
              <a:rPr lang="en-GB" b="1" u="sng">
                <a:solidFill>
                  <a:srgbClr val="4C38E2"/>
                </a:solidFill>
              </a:rPr>
              <a:t>branch.</a:t>
            </a:r>
            <a:endParaRPr lang="en-GB" b="1" u="sng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endParaRPr lang="en-GB" b="1" u="sng">
              <a:solidFill>
                <a:srgbClr val="4C38E2"/>
              </a:solidFill>
            </a:endParaRPr>
          </a:p>
          <a:p>
            <a:pPr>
              <a:spcBef>
                <a:spcPts val="1000"/>
              </a:spcBef>
            </a:pPr>
            <a:r>
              <a:rPr lang="en-GB" b="1"/>
              <a:t>The remaining portions of a DFD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called</a:t>
            </a:r>
            <a:r>
              <a:rPr lang="en-GB" b="1">
                <a:solidFill>
                  <a:srgbClr val="FFFF00"/>
                </a:solidFill>
              </a:rPr>
              <a:t> </a:t>
            </a:r>
            <a:r>
              <a:rPr lang="en-GB" b="1" u="sng">
                <a:solidFill>
                  <a:srgbClr val="4C38E2"/>
                </a:solidFill>
              </a:rPr>
              <a:t>central transform</a:t>
            </a:r>
            <a:endParaRPr lang="en-GB" b="1" u="sng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4000" b="1"/>
              <a:t>Derive structure chart by drawing one functional component for: </a:t>
            </a:r>
            <a:endParaRPr lang="en-GB" sz="4000" b="1"/>
          </a:p>
          <a:p>
            <a:pPr lvl="1">
              <a:spcBef>
                <a:spcPts val="825"/>
              </a:spcBef>
            </a:pPr>
            <a:r>
              <a:rPr lang="en-GB" sz="3600" b="1"/>
              <a:t>the central transform, </a:t>
            </a:r>
            <a:endParaRPr lang="en-GB" sz="3600" b="1"/>
          </a:p>
          <a:p>
            <a:pPr lvl="1">
              <a:spcBef>
                <a:spcPts val="825"/>
              </a:spcBef>
            </a:pPr>
            <a:r>
              <a:rPr lang="en-GB" sz="3600" b="1"/>
              <a:t>each afferent  branch,</a:t>
            </a:r>
            <a:endParaRPr lang="en-GB" sz="3600" b="1"/>
          </a:p>
          <a:p>
            <a:pPr lvl="1">
              <a:spcBef>
                <a:spcPts val="825"/>
              </a:spcBef>
            </a:pPr>
            <a:r>
              <a:rPr lang="en-GB" sz="3600" b="1"/>
              <a:t>each efferent branch.</a:t>
            </a:r>
            <a:endParaRPr lang="en-GB" sz="36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8498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Identifying the highest level input and output transforms: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requires experience and skill. 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Some guidelines: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trace the inputs until a bubble is found whose output cannot be deduced from the inputs alone. </a:t>
            </a:r>
            <a:endParaRPr lang="en-GB" sz="2400" b="1">
              <a:solidFill>
                <a:srgbClr val="4C38E2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Processes which validate input are not central transforms. </a:t>
            </a:r>
            <a:endParaRPr lang="en-GB" sz="2400" b="1">
              <a:solidFill>
                <a:srgbClr val="4C38E2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4C38E2"/>
                </a:solidFill>
              </a:rPr>
              <a:t>Processes which sort input or filter data from it are.</a:t>
            </a:r>
            <a:r>
              <a:rPr lang="en-GB" sz="2400" b="1">
                <a:solidFill>
                  <a:srgbClr val="FFFF00"/>
                </a:solidFill>
              </a:rPr>
              <a:t> </a:t>
            </a:r>
            <a:endParaRPr lang="en-GB" sz="2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Transform Analysis</a:t>
            </a:r>
            <a:endParaRPr lang="en-GB" sz="4400" b="1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543425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First level of structure chart: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draw a box for each input and output units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a box for the central transform.</a:t>
            </a:r>
            <a:endParaRPr lang="en-GB" b="1"/>
          </a:p>
          <a:p>
            <a:pPr>
              <a:spcBef>
                <a:spcPts val="1000"/>
              </a:spcBef>
            </a:pPr>
            <a:r>
              <a:rPr lang="en-GB" b="1"/>
              <a:t>Next, refine the structure chart: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add subfunctions required by each high-level module.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Many levels of modules may required to be added. </a:t>
            </a:r>
            <a:endParaRPr lang="en-GB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515"/>
              </a:spcBef>
            </a:pPr>
            <a:r>
              <a:rPr lang="en-GB" sz="6600" b="1">
                <a:solidFill>
                  <a:srgbClr val="4C38E2"/>
                </a:solidFill>
              </a:rPr>
              <a:t>Factoring</a:t>
            </a:r>
            <a:endParaRPr lang="en-GB" sz="6600" b="1">
              <a:solidFill>
                <a:srgbClr val="4C38E2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678363"/>
          </a:xfrm>
        </p:spPr>
        <p:txBody>
          <a:bodyPr lIns="18000" tIns="46800" rIns="18000" bIns="46800"/>
          <a:lstStyle/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b="1"/>
              <a:t>The process of breaking functional components into subcomponents.</a:t>
            </a:r>
            <a:endParaRPr lang="en-GB" b="1"/>
          </a:p>
          <a:p>
            <a:pPr>
              <a:lnSpc>
                <a:spcPct val="80000"/>
              </a:lnSpc>
              <a:spcBef>
                <a:spcPts val="250"/>
              </a:spcBef>
            </a:pPr>
            <a:endParaRPr lang="en-GB" b="1"/>
          </a:p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b="1"/>
              <a:t>Factoring includes adding:</a:t>
            </a:r>
            <a:endParaRPr lang="en-GB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>
                <a:solidFill>
                  <a:srgbClr val="003399"/>
                </a:solidFill>
              </a:rPr>
              <a:t>read and write modules, </a:t>
            </a:r>
            <a:endParaRPr lang="en-GB" b="1">
              <a:solidFill>
                <a:srgbClr val="003399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>
                <a:solidFill>
                  <a:srgbClr val="003399"/>
                </a:solidFill>
              </a:rPr>
              <a:t>error-handling modules, </a:t>
            </a:r>
            <a:endParaRPr lang="en-GB" b="1">
              <a:solidFill>
                <a:srgbClr val="003399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>
                <a:solidFill>
                  <a:srgbClr val="003399"/>
                </a:solidFill>
              </a:rPr>
              <a:t>initialization and termination modules, etc. </a:t>
            </a:r>
            <a:endParaRPr lang="en-GB" b="1">
              <a:solidFill>
                <a:srgbClr val="003399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endParaRPr lang="en-GB" b="1">
              <a:solidFill>
                <a:srgbClr val="003399"/>
              </a:solidFill>
            </a:endParaRPr>
          </a:p>
          <a:p>
            <a:pPr>
              <a:lnSpc>
                <a:spcPct val="80000"/>
              </a:lnSpc>
              <a:spcBef>
                <a:spcPts val="250"/>
              </a:spcBef>
            </a:pPr>
            <a:r>
              <a:rPr lang="en-GB" b="1">
                <a:solidFill>
                  <a:srgbClr val="4C38E2"/>
                </a:solidFill>
              </a:rPr>
              <a:t>Finally check:</a:t>
            </a:r>
            <a:endParaRPr lang="en-GB" b="1">
              <a:solidFill>
                <a:srgbClr val="4C38E2"/>
              </a:solidFill>
            </a:endParaRPr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b="1">
                <a:solidFill>
                  <a:srgbClr val="4C38E2"/>
                </a:solidFill>
              </a:rPr>
              <a:t>whether all bubbles have been mapped to modules.</a:t>
            </a:r>
            <a:endParaRPr lang="en-GB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1: RMS Calculating Software </a:t>
            </a:r>
            <a:endParaRPr lang="en-GB" b="1"/>
          </a:p>
        </p:txBody>
      </p:sp>
      <p:sp>
        <p:nvSpPr>
          <p:cNvPr id="67586" name="Oval 2"/>
          <p:cNvSpPr>
            <a:spLocks noChangeArrowheads="1"/>
          </p:cNvSpPr>
          <p:nvPr/>
        </p:nvSpPr>
        <p:spPr bwMode="auto">
          <a:xfrm>
            <a:off x="4343400" y="1676400"/>
            <a:ext cx="1751013" cy="15986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495800" y="1905000"/>
            <a:ext cx="1446213" cy="1185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4478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67588" name="AutoShape 4"/>
          <p:cNvSpPr>
            <a:spLocks noChangeArrowheads="1"/>
          </p:cNvSpPr>
          <p:nvPr/>
        </p:nvSpPr>
        <p:spPr bwMode="auto">
          <a:xfrm>
            <a:off x="1905000" y="3505200"/>
            <a:ext cx="1446213" cy="684213"/>
          </a:xfrm>
          <a:prstGeom prst="roundRect">
            <a:avLst>
              <a:gd name="adj" fmla="val 231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2133600" y="3581400"/>
            <a:ext cx="1370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67590" name="Freeform 6"/>
          <p:cNvSpPr/>
          <p:nvPr/>
        </p:nvSpPr>
        <p:spPr bwMode="auto">
          <a:xfrm>
            <a:off x="2590800" y="2438400"/>
            <a:ext cx="1751013" cy="1065213"/>
          </a:xfrm>
          <a:custGeom>
            <a:avLst/>
            <a:gdLst/>
            <a:ahLst/>
            <a:cxnLst>
              <a:cxn ang="0">
                <a:pos x="0" y="2963"/>
              </a:cxn>
              <a:cxn ang="0">
                <a:pos x="1482" y="635"/>
              </a:cxn>
              <a:cxn ang="0">
                <a:pos x="4868" y="0"/>
              </a:cxn>
            </a:cxnLst>
            <a:rect l="0" t="0" r="r" b="b"/>
            <a:pathLst>
              <a:path w="4869" h="2964">
                <a:moveTo>
                  <a:pt x="0" y="2963"/>
                </a:moveTo>
                <a:cubicBezTo>
                  <a:pt x="335" y="2046"/>
                  <a:pt x="670" y="1129"/>
                  <a:pt x="1482" y="635"/>
                </a:cubicBezTo>
                <a:cubicBezTo>
                  <a:pt x="2293" y="141"/>
                  <a:pt x="3581" y="71"/>
                  <a:pt x="4868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7591" name="Freeform 7"/>
          <p:cNvSpPr/>
          <p:nvPr/>
        </p:nvSpPr>
        <p:spPr bwMode="auto">
          <a:xfrm>
            <a:off x="3352800" y="3200400"/>
            <a:ext cx="1522413" cy="684213"/>
          </a:xfrm>
          <a:custGeom>
            <a:avLst/>
            <a:gdLst/>
            <a:ahLst/>
            <a:cxnLst>
              <a:cxn ang="0">
                <a:pos x="4233" y="0"/>
              </a:cxn>
              <a:cxn ang="0">
                <a:pos x="2752" y="1482"/>
              </a:cxn>
              <a:cxn ang="0">
                <a:pos x="0" y="1905"/>
              </a:cxn>
            </a:cxnLst>
            <a:rect l="0" t="0" r="r" b="b"/>
            <a:pathLst>
              <a:path w="4234" h="1906">
                <a:moveTo>
                  <a:pt x="4233" y="0"/>
                </a:moveTo>
                <a:cubicBezTo>
                  <a:pt x="3845" y="582"/>
                  <a:pt x="3457" y="1164"/>
                  <a:pt x="2752" y="1482"/>
                </a:cubicBezTo>
                <a:cubicBezTo>
                  <a:pt x="2046" y="1799"/>
                  <a:pt x="1023" y="1852"/>
                  <a:pt x="0" y="1905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2514600" y="1981200"/>
            <a:ext cx="12176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4191000" y="3657600"/>
            <a:ext cx="9128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2514600" y="4648200"/>
            <a:ext cx="4418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  <a:tab pos="2592070" algn="l"/>
                <a:tab pos="3455670" algn="l"/>
                <a:tab pos="4319270" algn="l"/>
                <a:tab pos="43434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1: RMS Calculating Software</a:t>
            </a:r>
            <a:endParaRPr lang="en-GB" b="1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4496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From a cursory analysis of the problem description,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/>
              <a:t>easy to see that the system needs to perform:</a:t>
            </a:r>
            <a:endParaRPr lang="en-GB" b="1"/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4C38E2"/>
                </a:solidFill>
              </a:rPr>
              <a:t>accept the input numbers from the user, </a:t>
            </a:r>
            <a:endParaRPr lang="en-GB" b="1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4C38E2"/>
                </a:solidFill>
              </a:rPr>
              <a:t>validate the numbers,</a:t>
            </a:r>
            <a:endParaRPr lang="en-GB" b="1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4C38E2"/>
                </a:solidFill>
              </a:rPr>
              <a:t>calculate the root mean square of the input numbers, </a:t>
            </a:r>
            <a:endParaRPr lang="en-GB" b="1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4C38E2"/>
                </a:solidFill>
              </a:rPr>
              <a:t>display the result.</a:t>
            </a:r>
            <a:r>
              <a:rPr lang="en-GB" b="1"/>
              <a:t> </a:t>
            </a:r>
            <a:endParaRPr lang="en-GB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1: RMS Calculating Software</a:t>
            </a:r>
            <a:endParaRPr lang="en-GB" b="1"/>
          </a:p>
        </p:txBody>
      </p:sp>
      <p:sp>
        <p:nvSpPr>
          <p:cNvPr id="69634" name="Oval 2"/>
          <p:cNvSpPr>
            <a:spLocks noChangeArrowheads="1"/>
          </p:cNvSpPr>
          <p:nvPr/>
        </p:nvSpPr>
        <p:spPr bwMode="auto">
          <a:xfrm>
            <a:off x="2895600" y="1844675"/>
            <a:ext cx="1217613" cy="11414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9635" name="Oval 3"/>
          <p:cNvSpPr>
            <a:spLocks noChangeArrowheads="1"/>
          </p:cNvSpPr>
          <p:nvPr/>
        </p:nvSpPr>
        <p:spPr bwMode="auto">
          <a:xfrm>
            <a:off x="3276600" y="3749675"/>
            <a:ext cx="1217613" cy="11414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9636" name="Oval 4"/>
          <p:cNvSpPr>
            <a:spLocks noChangeArrowheads="1"/>
          </p:cNvSpPr>
          <p:nvPr/>
        </p:nvSpPr>
        <p:spPr bwMode="auto">
          <a:xfrm>
            <a:off x="5181600" y="1768475"/>
            <a:ext cx="1217613" cy="11414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9637" name="Oval 5"/>
          <p:cNvSpPr>
            <a:spLocks noChangeArrowheads="1"/>
          </p:cNvSpPr>
          <p:nvPr/>
        </p:nvSpPr>
        <p:spPr bwMode="auto">
          <a:xfrm>
            <a:off x="5791200" y="3673475"/>
            <a:ext cx="1217613" cy="11414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9638" name="Freeform 6"/>
          <p:cNvSpPr/>
          <p:nvPr/>
        </p:nvSpPr>
        <p:spPr bwMode="auto">
          <a:xfrm>
            <a:off x="1371600" y="2835275"/>
            <a:ext cx="1751013" cy="1065213"/>
          </a:xfrm>
          <a:custGeom>
            <a:avLst/>
            <a:gdLst/>
            <a:ahLst/>
            <a:cxnLst>
              <a:cxn ang="0">
                <a:pos x="0" y="2963"/>
              </a:cxn>
              <a:cxn ang="0">
                <a:pos x="1482" y="635"/>
              </a:cxn>
              <a:cxn ang="0">
                <a:pos x="4868" y="0"/>
              </a:cxn>
            </a:cxnLst>
            <a:rect l="0" t="0" r="r" b="b"/>
            <a:pathLst>
              <a:path w="4869" h="2964">
                <a:moveTo>
                  <a:pt x="0" y="2963"/>
                </a:moveTo>
                <a:cubicBezTo>
                  <a:pt x="335" y="2046"/>
                  <a:pt x="670" y="1129"/>
                  <a:pt x="1482" y="635"/>
                </a:cubicBezTo>
                <a:cubicBezTo>
                  <a:pt x="2293" y="141"/>
                  <a:pt x="3581" y="71"/>
                  <a:pt x="4868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981200" y="2911475"/>
            <a:ext cx="12176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69640" name="Freeform 8"/>
          <p:cNvSpPr/>
          <p:nvPr/>
        </p:nvSpPr>
        <p:spPr bwMode="auto">
          <a:xfrm>
            <a:off x="3962400" y="1895475"/>
            <a:ext cx="1293813" cy="328613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1349" y="92"/>
              </a:cxn>
              <a:cxn ang="0">
                <a:pos x="3597" y="916"/>
              </a:cxn>
            </a:cxnLst>
            <a:rect l="0" t="0" r="r" b="b"/>
            <a:pathLst>
              <a:path w="3598" h="917">
                <a:moveTo>
                  <a:pt x="0" y="366"/>
                </a:moveTo>
                <a:cubicBezTo>
                  <a:pt x="374" y="183"/>
                  <a:pt x="749" y="0"/>
                  <a:pt x="1349" y="92"/>
                </a:cubicBezTo>
                <a:cubicBezTo>
                  <a:pt x="1948" y="183"/>
                  <a:pt x="2773" y="549"/>
                  <a:pt x="3597" y="916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41" name="Freeform 9"/>
          <p:cNvSpPr/>
          <p:nvPr/>
        </p:nvSpPr>
        <p:spPr bwMode="auto">
          <a:xfrm>
            <a:off x="6248400" y="2759075"/>
            <a:ext cx="265113" cy="912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5" y="847"/>
              </a:cxn>
              <a:cxn ang="0">
                <a:pos x="635" y="2540"/>
              </a:cxn>
            </a:cxnLst>
            <a:rect l="0" t="0" r="r" b="b"/>
            <a:pathLst>
              <a:path w="742" h="2541">
                <a:moveTo>
                  <a:pt x="0" y="0"/>
                </a:moveTo>
                <a:cubicBezTo>
                  <a:pt x="265" y="212"/>
                  <a:pt x="529" y="423"/>
                  <a:pt x="635" y="847"/>
                </a:cubicBezTo>
                <a:cubicBezTo>
                  <a:pt x="741" y="1270"/>
                  <a:pt x="688" y="1905"/>
                  <a:pt x="635" y="254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42" name="Freeform 10"/>
          <p:cNvSpPr/>
          <p:nvPr/>
        </p:nvSpPr>
        <p:spPr bwMode="auto">
          <a:xfrm>
            <a:off x="4114800" y="4587875"/>
            <a:ext cx="1827213" cy="506413"/>
          </a:xfrm>
          <a:custGeom>
            <a:avLst/>
            <a:gdLst/>
            <a:ahLst/>
            <a:cxnLst>
              <a:cxn ang="0">
                <a:pos x="5080" y="0"/>
              </a:cxn>
              <a:cxn ang="0">
                <a:pos x="2752" y="1270"/>
              </a:cxn>
              <a:cxn ang="0">
                <a:pos x="0" y="847"/>
              </a:cxn>
            </a:cxnLst>
            <a:rect l="0" t="0" r="r" b="b"/>
            <a:pathLst>
              <a:path w="5081" h="1412">
                <a:moveTo>
                  <a:pt x="5080" y="0"/>
                </a:moveTo>
                <a:cubicBezTo>
                  <a:pt x="4339" y="564"/>
                  <a:pt x="3598" y="1129"/>
                  <a:pt x="2752" y="1270"/>
                </a:cubicBezTo>
                <a:cubicBezTo>
                  <a:pt x="1905" y="1411"/>
                  <a:pt x="953" y="1129"/>
                  <a:pt x="0" y="847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43" name="Freeform 11"/>
          <p:cNvSpPr/>
          <p:nvPr/>
        </p:nvSpPr>
        <p:spPr bwMode="auto">
          <a:xfrm>
            <a:off x="1828800" y="4495800"/>
            <a:ext cx="1522413" cy="684213"/>
          </a:xfrm>
          <a:custGeom>
            <a:avLst/>
            <a:gdLst/>
            <a:ahLst/>
            <a:cxnLst>
              <a:cxn ang="0">
                <a:pos x="4233" y="0"/>
              </a:cxn>
              <a:cxn ang="0">
                <a:pos x="2752" y="1482"/>
              </a:cxn>
              <a:cxn ang="0">
                <a:pos x="0" y="1905"/>
              </a:cxn>
            </a:cxnLst>
            <a:rect l="0" t="0" r="r" b="b"/>
            <a:pathLst>
              <a:path w="4234" h="1906">
                <a:moveTo>
                  <a:pt x="4233" y="0"/>
                </a:moveTo>
                <a:cubicBezTo>
                  <a:pt x="3845" y="582"/>
                  <a:pt x="3457" y="1164"/>
                  <a:pt x="2752" y="1482"/>
                </a:cubicBezTo>
                <a:cubicBezTo>
                  <a:pt x="2046" y="1799"/>
                  <a:pt x="1023" y="1852"/>
                  <a:pt x="0" y="1905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2667000" y="4953000"/>
            <a:ext cx="9128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2895600" y="1920875"/>
            <a:ext cx="12176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br>
              <a:rPr lang="en-GB" sz="2000" b="1">
                <a:latin typeface="times" charset="0"/>
              </a:rPr>
            </a:br>
            <a:r>
              <a:rPr lang="en-GB" sz="2000" b="1">
                <a:latin typeface="times" charset="0"/>
              </a:rPr>
              <a:t>0.1</a:t>
            </a:r>
            <a:endParaRPr lang="en-GB" sz="2000" b="1">
              <a:latin typeface="times" charset="0"/>
            </a:endParaRP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5181600" y="1920875"/>
            <a:ext cx="1217613" cy="1273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0.2</a:t>
            </a:r>
            <a:endParaRPr lang="en-GB" sz="2000" b="1">
              <a:latin typeface="times" charset="0"/>
            </a:endParaRP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5791200" y="3825875"/>
            <a:ext cx="12176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br>
              <a:rPr lang="en-GB" sz="2000" b="1">
                <a:latin typeface="times" charset="0"/>
              </a:rPr>
            </a:br>
            <a:r>
              <a:rPr lang="en-GB" sz="2000" b="1">
                <a:latin typeface="times" charset="0"/>
              </a:rPr>
              <a:t>0.3</a:t>
            </a:r>
            <a:endParaRPr lang="en-GB" sz="2000" b="1">
              <a:latin typeface="times" charset="0"/>
            </a:endParaRP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3276600" y="3978275"/>
            <a:ext cx="12176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0.4</a:t>
            </a:r>
            <a:endParaRPr lang="en-GB" sz="2000" b="1">
              <a:latin typeface="times" charset="0"/>
            </a:endParaRP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4572000" y="4968875"/>
            <a:ext cx="9128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GB" sz="2000" b="1">
                <a:latin typeface="times" charset="0"/>
              </a:rPr>
              <a:t>RMS</a:t>
            </a:r>
            <a:endParaRPr lang="en-GB" sz="2000" b="1">
              <a:latin typeface="times" charset="0"/>
            </a:endParaRP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4038600" y="1524000"/>
            <a:ext cx="12176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477000" y="2759075"/>
            <a:ext cx="1217613" cy="977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69652" name="Freeform 20"/>
          <p:cNvSpPr/>
          <p:nvPr/>
        </p:nvSpPr>
        <p:spPr bwMode="auto">
          <a:xfrm>
            <a:off x="4419600" y="2835275"/>
            <a:ext cx="1065213" cy="1217613"/>
          </a:xfrm>
          <a:custGeom>
            <a:avLst/>
            <a:gdLst/>
            <a:ahLst/>
            <a:cxnLst>
              <a:cxn ang="0">
                <a:pos x="2963" y="0"/>
              </a:cxn>
              <a:cxn ang="0">
                <a:pos x="2328" y="1904"/>
              </a:cxn>
              <a:cxn ang="0">
                <a:pos x="0" y="3386"/>
              </a:cxn>
            </a:cxnLst>
            <a:rect l="0" t="0" r="r" b="b"/>
            <a:pathLst>
              <a:path w="2964" h="3387">
                <a:moveTo>
                  <a:pt x="2963" y="0"/>
                </a:moveTo>
                <a:cubicBezTo>
                  <a:pt x="2893" y="669"/>
                  <a:pt x="2822" y="1340"/>
                  <a:pt x="2328" y="1904"/>
                </a:cubicBezTo>
                <a:cubicBezTo>
                  <a:pt x="1834" y="2468"/>
                  <a:pt x="917" y="2927"/>
                  <a:pt x="0" y="3386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4648200" y="3200400"/>
            <a:ext cx="12176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69654" name="Freeform 22"/>
          <p:cNvSpPr>
            <a:spLocks noChangeArrowheads="1"/>
          </p:cNvSpPr>
          <p:nvPr/>
        </p:nvSpPr>
        <p:spPr bwMode="auto">
          <a:xfrm>
            <a:off x="2311400" y="1562100"/>
            <a:ext cx="4697413" cy="1878013"/>
          </a:xfrm>
          <a:custGeom>
            <a:avLst/>
            <a:gdLst/>
            <a:ahLst/>
            <a:cxnLst>
              <a:cxn ang="0">
                <a:pos x="1198" y="4128"/>
              </a:cxn>
              <a:cxn ang="0">
                <a:pos x="140" y="3069"/>
              </a:cxn>
              <a:cxn ang="0">
                <a:pos x="352" y="2223"/>
              </a:cxn>
              <a:cxn ang="0">
                <a:pos x="987" y="1164"/>
              </a:cxn>
              <a:cxn ang="0">
                <a:pos x="2892" y="318"/>
              </a:cxn>
              <a:cxn ang="0">
                <a:pos x="6913" y="106"/>
              </a:cxn>
              <a:cxn ang="0">
                <a:pos x="12205" y="529"/>
              </a:cxn>
              <a:cxn ang="0">
                <a:pos x="11993" y="3281"/>
              </a:cxn>
              <a:cxn ang="0">
                <a:pos x="9242" y="4339"/>
              </a:cxn>
              <a:cxn ang="0">
                <a:pos x="3527" y="5186"/>
              </a:cxn>
              <a:cxn ang="0">
                <a:pos x="1198" y="4128"/>
              </a:cxn>
            </a:cxnLst>
            <a:rect l="0" t="0" r="r" b="b"/>
            <a:pathLst>
              <a:path w="13053" h="5222">
                <a:moveTo>
                  <a:pt x="1198" y="4128"/>
                </a:moveTo>
                <a:cubicBezTo>
                  <a:pt x="634" y="3775"/>
                  <a:pt x="281" y="3387"/>
                  <a:pt x="140" y="3069"/>
                </a:cubicBezTo>
                <a:cubicBezTo>
                  <a:pt x="0" y="2752"/>
                  <a:pt x="211" y="2540"/>
                  <a:pt x="352" y="2223"/>
                </a:cubicBezTo>
                <a:cubicBezTo>
                  <a:pt x="493" y="1905"/>
                  <a:pt x="563" y="1482"/>
                  <a:pt x="987" y="1164"/>
                </a:cubicBezTo>
                <a:cubicBezTo>
                  <a:pt x="1410" y="847"/>
                  <a:pt x="1904" y="494"/>
                  <a:pt x="2892" y="318"/>
                </a:cubicBezTo>
                <a:cubicBezTo>
                  <a:pt x="3880" y="141"/>
                  <a:pt x="5361" y="71"/>
                  <a:pt x="6913" y="106"/>
                </a:cubicBezTo>
                <a:cubicBezTo>
                  <a:pt x="8466" y="141"/>
                  <a:pt x="11358" y="0"/>
                  <a:pt x="12205" y="529"/>
                </a:cubicBezTo>
                <a:cubicBezTo>
                  <a:pt x="13052" y="1058"/>
                  <a:pt x="12487" y="2646"/>
                  <a:pt x="11993" y="3281"/>
                </a:cubicBezTo>
                <a:cubicBezTo>
                  <a:pt x="11500" y="3916"/>
                  <a:pt x="10653" y="4022"/>
                  <a:pt x="9242" y="4339"/>
                </a:cubicBezTo>
                <a:cubicBezTo>
                  <a:pt x="7831" y="4657"/>
                  <a:pt x="4867" y="5221"/>
                  <a:pt x="3527" y="5186"/>
                </a:cubicBezTo>
                <a:cubicBezTo>
                  <a:pt x="2186" y="5151"/>
                  <a:pt x="1763" y="4480"/>
                  <a:pt x="1198" y="4128"/>
                </a:cubicBezTo>
              </a:path>
            </a:pathLst>
          </a:custGeom>
          <a:noFill/>
          <a:ln w="38160">
            <a:solidFill>
              <a:srgbClr val="003399"/>
            </a:solidFill>
            <a:prstDash val="sysDot"/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9655" name="Freeform 23"/>
          <p:cNvSpPr>
            <a:spLocks noChangeArrowheads="1"/>
          </p:cNvSpPr>
          <p:nvPr/>
        </p:nvSpPr>
        <p:spPr bwMode="auto">
          <a:xfrm>
            <a:off x="2286000" y="3581400"/>
            <a:ext cx="2817813" cy="2208213"/>
          </a:xfrm>
          <a:custGeom>
            <a:avLst/>
            <a:gdLst/>
            <a:ahLst/>
            <a:cxnLst>
              <a:cxn ang="0">
                <a:pos x="0" y="3598"/>
              </a:cxn>
              <a:cxn ang="0">
                <a:pos x="1058" y="1905"/>
              </a:cxn>
              <a:cxn ang="0">
                <a:pos x="3175" y="212"/>
              </a:cxn>
              <a:cxn ang="0">
                <a:pos x="5292" y="0"/>
              </a:cxn>
              <a:cxn ang="0">
                <a:pos x="7832" y="1270"/>
              </a:cxn>
              <a:cxn ang="0">
                <a:pos x="7408" y="2540"/>
              </a:cxn>
              <a:cxn ang="0">
                <a:pos x="5292" y="5080"/>
              </a:cxn>
              <a:cxn ang="0">
                <a:pos x="1482" y="6138"/>
              </a:cxn>
              <a:cxn ang="0">
                <a:pos x="0" y="3598"/>
              </a:cxn>
            </a:cxnLst>
            <a:rect l="0" t="0" r="r" b="b"/>
            <a:pathLst>
              <a:path w="7833" h="6139">
                <a:moveTo>
                  <a:pt x="0" y="3598"/>
                </a:moveTo>
                <a:lnTo>
                  <a:pt x="1058" y="1905"/>
                </a:lnTo>
                <a:lnTo>
                  <a:pt x="3175" y="212"/>
                </a:lnTo>
                <a:lnTo>
                  <a:pt x="5292" y="0"/>
                </a:lnTo>
                <a:lnTo>
                  <a:pt x="7832" y="1270"/>
                </a:lnTo>
                <a:lnTo>
                  <a:pt x="7408" y="2540"/>
                </a:lnTo>
                <a:lnTo>
                  <a:pt x="5292" y="5080"/>
                </a:lnTo>
                <a:lnTo>
                  <a:pt x="1482" y="6138"/>
                </a:lnTo>
                <a:lnTo>
                  <a:pt x="0" y="3598"/>
                </a:lnTo>
              </a:path>
            </a:pathLst>
          </a:custGeom>
          <a:noFill/>
          <a:ln w="38160">
            <a:solidFill>
              <a:srgbClr val="003399"/>
            </a:solidFill>
            <a:prstDash val="dash"/>
            <a:rou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1: RMS Calculating Software</a:t>
            </a:r>
            <a:endParaRPr lang="en-GB" b="1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230688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4000" b="1"/>
              <a:t>By observing the level 1 DFD:</a:t>
            </a:r>
            <a:endParaRPr lang="en-GB" sz="4000" b="1"/>
          </a:p>
          <a:p>
            <a:pPr lvl="1">
              <a:spcBef>
                <a:spcPts val="825"/>
              </a:spcBef>
            </a:pPr>
            <a:r>
              <a:rPr lang="en-GB" sz="3600" b="1"/>
              <a:t>identify read-number and validate-number bubbles as the afferent branch</a:t>
            </a:r>
            <a:endParaRPr lang="en-GB" sz="3600" b="1"/>
          </a:p>
          <a:p>
            <a:pPr lvl="1">
              <a:spcBef>
                <a:spcPts val="825"/>
              </a:spcBef>
            </a:pPr>
            <a:r>
              <a:rPr lang="en-GB" sz="3600" b="1"/>
              <a:t>display as the efferent branch.  </a:t>
            </a:r>
            <a:endParaRPr lang="en-GB" sz="36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1: RMS Calculating Software</a:t>
            </a:r>
            <a:endParaRPr lang="en-GB" b="1"/>
          </a:p>
        </p:txBody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4114800" y="1676400"/>
            <a:ext cx="1903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1295400" y="3124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3429000" y="3124200"/>
            <a:ext cx="2132013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5715000" y="3124200"/>
            <a:ext cx="20558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685800" y="4419600"/>
            <a:ext cx="1522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2286000" y="4283075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688" name="AutoShape 8"/>
          <p:cNvSpPr>
            <a:spLocks noChangeArrowheads="1"/>
          </p:cNvSpPr>
          <p:nvPr/>
        </p:nvSpPr>
        <p:spPr bwMode="auto">
          <a:xfrm>
            <a:off x="4038600" y="1676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89" name="AutoShape 9"/>
          <p:cNvSpPr>
            <a:spLocks noChangeArrowheads="1"/>
          </p:cNvSpPr>
          <p:nvPr/>
        </p:nvSpPr>
        <p:spPr bwMode="auto">
          <a:xfrm>
            <a:off x="3429000" y="3048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90" name="AutoShape 10"/>
          <p:cNvSpPr>
            <a:spLocks noChangeArrowheads="1"/>
          </p:cNvSpPr>
          <p:nvPr/>
        </p:nvSpPr>
        <p:spPr bwMode="auto">
          <a:xfrm>
            <a:off x="5638800" y="3048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91" name="AutoShape 11"/>
          <p:cNvSpPr>
            <a:spLocks noChangeArrowheads="1"/>
          </p:cNvSpPr>
          <p:nvPr/>
        </p:nvSpPr>
        <p:spPr bwMode="auto">
          <a:xfrm>
            <a:off x="1143000" y="30480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92" name="AutoShape 12"/>
          <p:cNvSpPr>
            <a:spLocks noChangeArrowheads="1"/>
          </p:cNvSpPr>
          <p:nvPr/>
        </p:nvSpPr>
        <p:spPr bwMode="auto">
          <a:xfrm>
            <a:off x="762000" y="43434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93" name="AutoShape 13"/>
          <p:cNvSpPr>
            <a:spLocks noChangeArrowheads="1"/>
          </p:cNvSpPr>
          <p:nvPr/>
        </p:nvSpPr>
        <p:spPr bwMode="auto">
          <a:xfrm>
            <a:off x="2362200" y="43434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flipH="1">
            <a:off x="2133600" y="2209800"/>
            <a:ext cx="198120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flipH="1">
            <a:off x="1371600" y="3581400"/>
            <a:ext cx="7620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696" name="Line 16"/>
          <p:cNvSpPr>
            <a:spLocks noChangeShapeType="1"/>
          </p:cNvSpPr>
          <p:nvPr/>
        </p:nvSpPr>
        <p:spPr bwMode="auto">
          <a:xfrm>
            <a:off x="4419600" y="2209800"/>
            <a:ext cx="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4800600" y="2209800"/>
            <a:ext cx="1828800" cy="8382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2362200" y="3581400"/>
            <a:ext cx="6096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1752600" y="2270125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 flipV="1">
            <a:off x="3200400" y="2590800"/>
            <a:ext cx="457200" cy="152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701" name="Text Box 21"/>
          <p:cNvSpPr txBox="1">
            <a:spLocks noChangeArrowheads="1"/>
          </p:cNvSpPr>
          <p:nvPr/>
        </p:nvSpPr>
        <p:spPr bwMode="auto">
          <a:xfrm>
            <a:off x="3581400" y="2574925"/>
            <a:ext cx="1903413" cy="334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925"/>
              </a:spcBef>
              <a:tabLst>
                <a:tab pos="863600" algn="l"/>
                <a:tab pos="1728470" algn="l"/>
              </a:tabLst>
            </a:pPr>
            <a:endParaRPr lang="en-GB" sz="1600" b="1">
              <a:latin typeface="times" charset="0"/>
            </a:endParaRPr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4343400" y="2286000"/>
            <a:ext cx="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4495800" y="2286000"/>
            <a:ext cx="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head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4495800" y="22098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r>
              <a:rPr lang="en-GB" sz="2000" b="1">
                <a:latin typeface="times" charset="0"/>
              </a:rPr>
              <a:t>r</a:t>
            </a:r>
            <a:endParaRPr lang="en-GB" sz="2000" b="1">
              <a:latin typeface="times" charset="0"/>
            </a:endParaRP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5867400" y="23622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r>
              <a:rPr lang="en-GB" sz="2000" b="1">
                <a:latin typeface="times" charset="0"/>
              </a:rPr>
              <a:t>r</a:t>
            </a:r>
            <a:endParaRPr lang="en-GB" sz="2000" b="1">
              <a:latin typeface="times" charset="0"/>
            </a:endParaRPr>
          </a:p>
        </p:txBody>
      </p:sp>
      <p:sp>
        <p:nvSpPr>
          <p:cNvPr id="71706" name="Line 26"/>
          <p:cNvSpPr>
            <a:spLocks noChangeShapeType="1"/>
          </p:cNvSpPr>
          <p:nvPr/>
        </p:nvSpPr>
        <p:spPr bwMode="auto">
          <a:xfrm>
            <a:off x="5486400" y="2362200"/>
            <a:ext cx="457200" cy="228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2775" y="598170"/>
            <a:ext cx="7680325" cy="5386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68288"/>
            <a:ext cx="7770813" cy="1301750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Example 2: Tic-Tac-Toe Computer Game</a:t>
            </a:r>
            <a:endParaRPr lang="en-GB" b="1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257675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As soon as either of the human player or the computer wins,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a message congratulating the winner should be displayed.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If neither player manages to get three consecutive marks along a straight line,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and all the squares on the board are filled up, 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then the game is drawn. 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The computer always tries to win a game. </a:t>
            </a:r>
            <a:endParaRPr lang="en-GB" sz="28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347663"/>
            <a:ext cx="7770813" cy="1141412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Context Diagram for Example 2</a:t>
            </a:r>
            <a:endParaRPr lang="en-GB" b="1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00200"/>
            <a:ext cx="8132445" cy="514858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marL="0" indent="0">
              <a:buNone/>
            </a:pPr>
            <a:endParaRPr lang="en-US" altLang="en-IN"/>
          </a:p>
        </p:txBody>
      </p:sp>
      <p:sp>
        <p:nvSpPr>
          <p:cNvPr id="73731" name="Oval 3"/>
          <p:cNvSpPr>
            <a:spLocks noChangeArrowheads="1"/>
          </p:cNvSpPr>
          <p:nvPr/>
        </p:nvSpPr>
        <p:spPr bwMode="auto">
          <a:xfrm>
            <a:off x="6732270" y="2872740"/>
            <a:ext cx="1751013" cy="1674813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3732" name="AutoShape 4"/>
          <p:cNvSpPr>
            <a:spLocks noChangeArrowheads="1"/>
          </p:cNvSpPr>
          <p:nvPr/>
        </p:nvSpPr>
        <p:spPr bwMode="auto">
          <a:xfrm>
            <a:off x="3924300" y="5157470"/>
            <a:ext cx="2055813" cy="912813"/>
          </a:xfrm>
          <a:prstGeom prst="roundRect">
            <a:avLst>
              <a:gd name="adj" fmla="val 171"/>
            </a:avLst>
          </a:prstGeom>
          <a:noFill/>
          <a:ln w="38160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1905000" y="4191000"/>
            <a:ext cx="2132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6743700" y="3208020"/>
            <a:ext cx="1674813" cy="1185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4478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3735" name="Freeform 7"/>
          <p:cNvSpPr/>
          <p:nvPr/>
        </p:nvSpPr>
        <p:spPr bwMode="auto">
          <a:xfrm>
            <a:off x="4838700" y="3633470"/>
            <a:ext cx="1827213" cy="1522413"/>
          </a:xfrm>
          <a:custGeom>
            <a:avLst/>
            <a:gdLst/>
            <a:ahLst/>
            <a:cxnLst>
              <a:cxn ang="0">
                <a:pos x="5080" y="0"/>
              </a:cxn>
              <a:cxn ang="0">
                <a:pos x="1270" y="1058"/>
              </a:cxn>
              <a:cxn ang="0">
                <a:pos x="0" y="4233"/>
              </a:cxn>
            </a:cxnLst>
            <a:rect l="0" t="0" r="r" b="b"/>
            <a:pathLst>
              <a:path w="5081" h="4234">
                <a:moveTo>
                  <a:pt x="5080" y="0"/>
                </a:moveTo>
                <a:cubicBezTo>
                  <a:pt x="3598" y="176"/>
                  <a:pt x="2117" y="353"/>
                  <a:pt x="1270" y="1058"/>
                </a:cubicBezTo>
                <a:cubicBezTo>
                  <a:pt x="423" y="1764"/>
                  <a:pt x="212" y="2999"/>
                  <a:pt x="0" y="4233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3736" name="Freeform 8"/>
          <p:cNvSpPr/>
          <p:nvPr/>
        </p:nvSpPr>
        <p:spPr bwMode="auto">
          <a:xfrm>
            <a:off x="5981700" y="4547870"/>
            <a:ext cx="1674813" cy="1141413"/>
          </a:xfrm>
          <a:custGeom>
            <a:avLst/>
            <a:gdLst/>
            <a:ahLst/>
            <a:cxnLst>
              <a:cxn ang="0">
                <a:pos x="0" y="3175"/>
              </a:cxn>
              <a:cxn ang="0">
                <a:pos x="3174" y="2540"/>
              </a:cxn>
              <a:cxn ang="0">
                <a:pos x="4656" y="0"/>
              </a:cxn>
            </a:cxnLst>
            <a:rect l="0" t="0" r="r" b="b"/>
            <a:pathLst>
              <a:path w="4657" h="3176">
                <a:moveTo>
                  <a:pt x="0" y="3175"/>
                </a:moveTo>
                <a:cubicBezTo>
                  <a:pt x="1198" y="3122"/>
                  <a:pt x="2398" y="3069"/>
                  <a:pt x="3174" y="2540"/>
                </a:cubicBezTo>
                <a:cubicBezTo>
                  <a:pt x="3950" y="2011"/>
                  <a:pt x="4303" y="1005"/>
                  <a:pt x="4656" y="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4305300" y="3633470"/>
            <a:ext cx="1370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4419600" y="3810000"/>
            <a:ext cx="15986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4478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Level 1 DFD</a:t>
            </a:r>
            <a:endParaRPr lang="en-GB" sz="4400" b="1"/>
          </a:p>
        </p:txBody>
      </p:sp>
      <p:sp>
        <p:nvSpPr>
          <p:cNvPr id="74754" name="Oval 2"/>
          <p:cNvSpPr>
            <a:spLocks noChangeArrowheads="1"/>
          </p:cNvSpPr>
          <p:nvPr/>
        </p:nvSpPr>
        <p:spPr bwMode="auto">
          <a:xfrm>
            <a:off x="3448050" y="1601470"/>
            <a:ext cx="1657350" cy="1217930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4755" name="Oval 3"/>
          <p:cNvSpPr>
            <a:spLocks noChangeArrowheads="1"/>
          </p:cNvSpPr>
          <p:nvPr/>
        </p:nvSpPr>
        <p:spPr bwMode="auto">
          <a:xfrm>
            <a:off x="3505200" y="4495800"/>
            <a:ext cx="1446213" cy="12176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4756" name="Oval 4"/>
          <p:cNvSpPr>
            <a:spLocks noChangeArrowheads="1"/>
          </p:cNvSpPr>
          <p:nvPr/>
        </p:nvSpPr>
        <p:spPr bwMode="auto">
          <a:xfrm>
            <a:off x="1676400" y="2895600"/>
            <a:ext cx="1446213" cy="12176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4757" name="Oval 5"/>
          <p:cNvSpPr>
            <a:spLocks noChangeArrowheads="1"/>
          </p:cNvSpPr>
          <p:nvPr/>
        </p:nvSpPr>
        <p:spPr bwMode="auto">
          <a:xfrm>
            <a:off x="5257800" y="2971800"/>
            <a:ext cx="1446213" cy="121761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581400" y="3429000"/>
            <a:ext cx="989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r>
              <a:rPr lang="en-GB" b="1">
                <a:solidFill>
                  <a:srgbClr val="4C38E2"/>
                </a:solidFill>
                <a:latin typeface="times" charset="0"/>
              </a:rPr>
              <a:t>d</a:t>
            </a: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581400" y="3886200"/>
            <a:ext cx="1066800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581400" y="3505200"/>
            <a:ext cx="1066800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4761" name="Freeform 9"/>
          <p:cNvSpPr/>
          <p:nvPr/>
        </p:nvSpPr>
        <p:spPr bwMode="auto">
          <a:xfrm>
            <a:off x="4038600" y="2819400"/>
            <a:ext cx="0" cy="684213"/>
          </a:xfrm>
          <a:custGeom>
            <a:avLst/>
            <a:gdLst/>
            <a:ahLst/>
            <a:cxnLst>
              <a:cxn ang="0">
                <a:pos x="0" y="1905"/>
              </a:cxn>
              <a:cxn ang="0">
                <a:pos x="0" y="0"/>
              </a:cxn>
            </a:cxnLst>
            <a:rect l="0" t="0" r="r" b="b"/>
            <a:pathLst>
              <a:path w="1" h="1906">
                <a:moveTo>
                  <a:pt x="0" y="1905"/>
                </a:moveTo>
                <a:cubicBezTo>
                  <a:pt x="0" y="1111"/>
                  <a:pt x="0" y="318"/>
                  <a:pt x="0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4114800" y="3886200"/>
            <a:ext cx="0" cy="6096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3" name="Freeform 11"/>
          <p:cNvSpPr/>
          <p:nvPr/>
        </p:nvSpPr>
        <p:spPr bwMode="auto">
          <a:xfrm>
            <a:off x="4419600" y="3886200"/>
            <a:ext cx="1217613" cy="569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1" y="1482"/>
              </a:cxn>
              <a:cxn ang="0">
                <a:pos x="3386" y="635"/>
              </a:cxn>
            </a:cxnLst>
            <a:rect l="0" t="0" r="r" b="b"/>
            <a:pathLst>
              <a:path w="3387" h="1589">
                <a:moveTo>
                  <a:pt x="0" y="0"/>
                </a:moveTo>
                <a:cubicBezTo>
                  <a:pt x="458" y="688"/>
                  <a:pt x="916" y="1376"/>
                  <a:pt x="1481" y="1482"/>
                </a:cubicBezTo>
                <a:cubicBezTo>
                  <a:pt x="2045" y="1588"/>
                  <a:pt x="3068" y="776"/>
                  <a:pt x="3386" y="635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4" name="Freeform 12"/>
          <p:cNvSpPr/>
          <p:nvPr/>
        </p:nvSpPr>
        <p:spPr bwMode="auto">
          <a:xfrm>
            <a:off x="2743200" y="2882900"/>
            <a:ext cx="912813" cy="620713"/>
          </a:xfrm>
          <a:custGeom>
            <a:avLst/>
            <a:gdLst/>
            <a:ahLst/>
            <a:cxnLst>
              <a:cxn ang="0">
                <a:pos x="0" y="247"/>
              </a:cxn>
              <a:cxn ang="0">
                <a:pos x="1616" y="247"/>
              </a:cxn>
              <a:cxn ang="0">
                <a:pos x="2539" y="1729"/>
              </a:cxn>
            </a:cxnLst>
            <a:rect l="0" t="0" r="r" b="b"/>
            <a:pathLst>
              <a:path w="2540" h="1730">
                <a:moveTo>
                  <a:pt x="0" y="247"/>
                </a:moveTo>
                <a:cubicBezTo>
                  <a:pt x="596" y="123"/>
                  <a:pt x="1193" y="0"/>
                  <a:pt x="1616" y="247"/>
                </a:cubicBezTo>
                <a:cubicBezTo>
                  <a:pt x="2040" y="494"/>
                  <a:pt x="2386" y="1482"/>
                  <a:pt x="2539" y="1729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5" name="Freeform 13"/>
          <p:cNvSpPr/>
          <p:nvPr/>
        </p:nvSpPr>
        <p:spPr bwMode="auto">
          <a:xfrm>
            <a:off x="1219200" y="2362200"/>
            <a:ext cx="760413" cy="608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1" y="635"/>
              </a:cxn>
              <a:cxn ang="0">
                <a:pos x="2116" y="1693"/>
              </a:cxn>
            </a:cxnLst>
            <a:rect l="0" t="0" r="r" b="b"/>
            <a:pathLst>
              <a:path w="2117" h="1694">
                <a:moveTo>
                  <a:pt x="0" y="0"/>
                </a:moveTo>
                <a:cubicBezTo>
                  <a:pt x="563" y="176"/>
                  <a:pt x="1128" y="353"/>
                  <a:pt x="1481" y="635"/>
                </a:cubicBezTo>
                <a:cubicBezTo>
                  <a:pt x="1833" y="917"/>
                  <a:pt x="1975" y="1305"/>
                  <a:pt x="2116" y="1693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6" name="Freeform 14"/>
          <p:cNvSpPr/>
          <p:nvPr/>
        </p:nvSpPr>
        <p:spPr bwMode="auto">
          <a:xfrm>
            <a:off x="5943600" y="2209800"/>
            <a:ext cx="836613" cy="760413"/>
          </a:xfrm>
          <a:custGeom>
            <a:avLst/>
            <a:gdLst/>
            <a:ahLst/>
            <a:cxnLst>
              <a:cxn ang="0">
                <a:pos x="0" y="2117"/>
              </a:cxn>
              <a:cxn ang="0">
                <a:pos x="423" y="847"/>
              </a:cxn>
              <a:cxn ang="0">
                <a:pos x="2328" y="0"/>
              </a:cxn>
            </a:cxnLst>
            <a:rect l="0" t="0" r="r" b="b"/>
            <a:pathLst>
              <a:path w="2329" h="2118">
                <a:moveTo>
                  <a:pt x="0" y="2117"/>
                </a:moveTo>
                <a:cubicBezTo>
                  <a:pt x="18" y="1658"/>
                  <a:pt x="35" y="1199"/>
                  <a:pt x="423" y="847"/>
                </a:cubicBezTo>
                <a:cubicBezTo>
                  <a:pt x="811" y="494"/>
                  <a:pt x="2011" y="141"/>
                  <a:pt x="2328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7" name="Freeform 15"/>
          <p:cNvSpPr/>
          <p:nvPr/>
        </p:nvSpPr>
        <p:spPr bwMode="auto">
          <a:xfrm>
            <a:off x="4800600" y="1803400"/>
            <a:ext cx="1217613" cy="176213"/>
          </a:xfrm>
          <a:custGeom>
            <a:avLst/>
            <a:gdLst/>
            <a:ahLst/>
            <a:cxnLst>
              <a:cxn ang="0">
                <a:pos x="0" y="494"/>
              </a:cxn>
              <a:cxn ang="0">
                <a:pos x="1482" y="71"/>
              </a:cxn>
              <a:cxn ang="0">
                <a:pos x="3387" y="71"/>
              </a:cxn>
            </a:cxnLst>
            <a:rect l="0" t="0" r="r" b="b"/>
            <a:pathLst>
              <a:path w="3388" h="495">
                <a:moveTo>
                  <a:pt x="0" y="494"/>
                </a:moveTo>
                <a:cubicBezTo>
                  <a:pt x="459" y="318"/>
                  <a:pt x="917" y="141"/>
                  <a:pt x="1482" y="71"/>
                </a:cubicBezTo>
                <a:cubicBezTo>
                  <a:pt x="2046" y="0"/>
                  <a:pt x="2716" y="35"/>
                  <a:pt x="3387" y="71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3581400" y="1844675"/>
            <a:ext cx="143383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69" name="Text Box 17"/>
          <p:cNvSpPr txBox="1">
            <a:spLocks noChangeArrowheads="1"/>
          </p:cNvSpPr>
          <p:nvPr/>
        </p:nvSpPr>
        <p:spPr bwMode="auto">
          <a:xfrm>
            <a:off x="5410200" y="3124200"/>
            <a:ext cx="1217613" cy="820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1676400" y="3124200"/>
            <a:ext cx="1370013" cy="820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1" name="Text Box 19"/>
          <p:cNvSpPr txBox="1">
            <a:spLocks noChangeArrowheads="1"/>
          </p:cNvSpPr>
          <p:nvPr/>
        </p:nvSpPr>
        <p:spPr bwMode="auto">
          <a:xfrm>
            <a:off x="3581400" y="4664075"/>
            <a:ext cx="1217613" cy="820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2" name="Text Box 20"/>
          <p:cNvSpPr txBox="1">
            <a:spLocks noChangeArrowheads="1"/>
          </p:cNvSpPr>
          <p:nvPr/>
        </p:nvSpPr>
        <p:spPr bwMode="auto">
          <a:xfrm>
            <a:off x="1447800" y="2133600"/>
            <a:ext cx="10652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3" name="Text Box 21"/>
          <p:cNvSpPr txBox="1">
            <a:spLocks noChangeArrowheads="1"/>
          </p:cNvSpPr>
          <p:nvPr/>
        </p:nvSpPr>
        <p:spPr bwMode="auto">
          <a:xfrm>
            <a:off x="6096000" y="2286000"/>
            <a:ext cx="10652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4" name="Text Box 22"/>
          <p:cNvSpPr txBox="1">
            <a:spLocks noChangeArrowheads="1"/>
          </p:cNvSpPr>
          <p:nvPr/>
        </p:nvSpPr>
        <p:spPr bwMode="auto">
          <a:xfrm>
            <a:off x="5105400" y="1676400"/>
            <a:ext cx="1370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solidFill>
                <a:srgbClr val="4C38E2"/>
              </a:solidFill>
              <a:latin typeface="times" charset="0"/>
            </a:endParaRPr>
          </a:p>
        </p:txBody>
      </p:sp>
      <p:sp>
        <p:nvSpPr>
          <p:cNvPr id="74775" name="Freeform 23"/>
          <p:cNvSpPr>
            <a:spLocks noChangeArrowheads="1"/>
          </p:cNvSpPr>
          <p:nvPr/>
        </p:nvSpPr>
        <p:spPr bwMode="auto">
          <a:xfrm>
            <a:off x="965200" y="2552700"/>
            <a:ext cx="2525713" cy="2182813"/>
          </a:xfrm>
          <a:custGeom>
            <a:avLst/>
            <a:gdLst/>
            <a:ahLst/>
            <a:cxnLst>
              <a:cxn ang="0">
                <a:pos x="494" y="741"/>
              </a:cxn>
              <a:cxn ang="0">
                <a:pos x="3246" y="106"/>
              </a:cxn>
              <a:cxn ang="0">
                <a:pos x="6421" y="1376"/>
              </a:cxn>
              <a:cxn ang="0">
                <a:pos x="6632" y="4551"/>
              </a:cxn>
              <a:cxn ang="0">
                <a:pos x="4092" y="6033"/>
              </a:cxn>
              <a:cxn ang="0">
                <a:pos x="1341" y="4339"/>
              </a:cxn>
              <a:cxn ang="0">
                <a:pos x="282" y="2011"/>
              </a:cxn>
              <a:cxn ang="0">
                <a:pos x="494" y="741"/>
              </a:cxn>
            </a:cxnLst>
            <a:rect l="0" t="0" r="r" b="b"/>
            <a:pathLst>
              <a:path w="7021" h="6069">
                <a:moveTo>
                  <a:pt x="494" y="741"/>
                </a:moveTo>
                <a:cubicBezTo>
                  <a:pt x="988" y="423"/>
                  <a:pt x="2258" y="0"/>
                  <a:pt x="3246" y="106"/>
                </a:cubicBezTo>
                <a:cubicBezTo>
                  <a:pt x="4233" y="212"/>
                  <a:pt x="5856" y="635"/>
                  <a:pt x="6421" y="1376"/>
                </a:cubicBezTo>
                <a:cubicBezTo>
                  <a:pt x="6985" y="2117"/>
                  <a:pt x="7020" y="3775"/>
                  <a:pt x="6632" y="4551"/>
                </a:cubicBezTo>
                <a:cubicBezTo>
                  <a:pt x="6244" y="5327"/>
                  <a:pt x="4974" y="6068"/>
                  <a:pt x="4092" y="6033"/>
                </a:cubicBezTo>
                <a:cubicBezTo>
                  <a:pt x="3210" y="5997"/>
                  <a:pt x="1976" y="5009"/>
                  <a:pt x="1341" y="4339"/>
                </a:cubicBezTo>
                <a:cubicBezTo>
                  <a:pt x="706" y="3669"/>
                  <a:pt x="423" y="2611"/>
                  <a:pt x="282" y="2011"/>
                </a:cubicBezTo>
                <a:cubicBezTo>
                  <a:pt x="141" y="1411"/>
                  <a:pt x="0" y="1058"/>
                  <a:pt x="494" y="741"/>
                </a:cubicBezTo>
              </a:path>
            </a:pathLst>
          </a:custGeom>
          <a:noFill/>
          <a:ln w="38160">
            <a:solidFill>
              <a:srgbClr val="003399"/>
            </a:solidFill>
            <a:prstDash val="sysDot"/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4776" name="Freeform 24"/>
          <p:cNvSpPr>
            <a:spLocks noChangeArrowheads="1"/>
          </p:cNvSpPr>
          <p:nvPr/>
        </p:nvSpPr>
        <p:spPr bwMode="auto">
          <a:xfrm>
            <a:off x="3073400" y="1435100"/>
            <a:ext cx="2195513" cy="1903413"/>
          </a:xfrm>
          <a:custGeom>
            <a:avLst/>
            <a:gdLst/>
            <a:ahLst/>
            <a:cxnLst>
              <a:cxn ang="0">
                <a:pos x="1411" y="4057"/>
              </a:cxn>
              <a:cxn ang="0">
                <a:pos x="141" y="2787"/>
              </a:cxn>
              <a:cxn ang="0">
                <a:pos x="564" y="1094"/>
              </a:cxn>
              <a:cxn ang="0">
                <a:pos x="2258" y="247"/>
              </a:cxn>
              <a:cxn ang="0">
                <a:pos x="5009" y="459"/>
              </a:cxn>
              <a:cxn ang="0">
                <a:pos x="5856" y="2999"/>
              </a:cxn>
              <a:cxn ang="0">
                <a:pos x="3528" y="5115"/>
              </a:cxn>
              <a:cxn ang="0">
                <a:pos x="1411" y="4057"/>
              </a:cxn>
            </a:cxnLst>
            <a:rect l="0" t="0" r="r" b="b"/>
            <a:pathLst>
              <a:path w="6104" h="5293">
                <a:moveTo>
                  <a:pt x="1411" y="4057"/>
                </a:moveTo>
                <a:cubicBezTo>
                  <a:pt x="847" y="3669"/>
                  <a:pt x="282" y="3281"/>
                  <a:pt x="141" y="2787"/>
                </a:cubicBezTo>
                <a:cubicBezTo>
                  <a:pt x="0" y="2293"/>
                  <a:pt x="212" y="1517"/>
                  <a:pt x="564" y="1094"/>
                </a:cubicBezTo>
                <a:cubicBezTo>
                  <a:pt x="917" y="670"/>
                  <a:pt x="1517" y="353"/>
                  <a:pt x="2258" y="247"/>
                </a:cubicBezTo>
                <a:cubicBezTo>
                  <a:pt x="2999" y="141"/>
                  <a:pt x="4410" y="0"/>
                  <a:pt x="5009" y="459"/>
                </a:cubicBezTo>
                <a:cubicBezTo>
                  <a:pt x="5609" y="917"/>
                  <a:pt x="6103" y="2223"/>
                  <a:pt x="5856" y="2999"/>
                </a:cubicBezTo>
                <a:cubicBezTo>
                  <a:pt x="5609" y="3775"/>
                  <a:pt x="4269" y="4939"/>
                  <a:pt x="3528" y="5115"/>
                </a:cubicBezTo>
                <a:cubicBezTo>
                  <a:pt x="2787" y="5292"/>
                  <a:pt x="1976" y="4445"/>
                  <a:pt x="1411" y="4057"/>
                </a:cubicBezTo>
              </a:path>
            </a:pathLst>
          </a:custGeom>
          <a:noFill/>
          <a:ln w="38160">
            <a:solidFill>
              <a:srgbClr val="003399"/>
            </a:solidFill>
            <a:prstDash val="dash"/>
            <a:rou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240"/>
              </a:spcBef>
            </a:pPr>
            <a:r>
              <a:rPr lang="en-GB" sz="5400" b="1"/>
              <a:t>Structure Chart</a:t>
            </a:r>
            <a:endParaRPr lang="en-GB" sz="5400" b="1"/>
          </a:p>
        </p:txBody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4572000" y="1676400"/>
            <a:ext cx="1903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1676400" y="2739390"/>
            <a:ext cx="1903413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3962400" y="2819400"/>
            <a:ext cx="2132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6553200" y="28194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1066800" y="4098925"/>
            <a:ext cx="1522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2743200" y="3978275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84" name="AutoShape 8"/>
          <p:cNvSpPr>
            <a:spLocks noChangeArrowheads="1"/>
          </p:cNvSpPr>
          <p:nvPr/>
        </p:nvSpPr>
        <p:spPr bwMode="auto">
          <a:xfrm>
            <a:off x="4495800" y="1676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85" name="AutoShape 9"/>
          <p:cNvSpPr>
            <a:spLocks noChangeArrowheads="1"/>
          </p:cNvSpPr>
          <p:nvPr/>
        </p:nvSpPr>
        <p:spPr bwMode="auto">
          <a:xfrm>
            <a:off x="38862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86" name="AutoShape 10"/>
          <p:cNvSpPr>
            <a:spLocks noChangeArrowheads="1"/>
          </p:cNvSpPr>
          <p:nvPr/>
        </p:nvSpPr>
        <p:spPr bwMode="auto">
          <a:xfrm>
            <a:off x="60960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87" name="AutoShape 11"/>
          <p:cNvSpPr>
            <a:spLocks noChangeArrowheads="1"/>
          </p:cNvSpPr>
          <p:nvPr/>
        </p:nvSpPr>
        <p:spPr bwMode="auto">
          <a:xfrm>
            <a:off x="16002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88" name="AutoShape 12"/>
          <p:cNvSpPr>
            <a:spLocks noChangeArrowheads="1"/>
          </p:cNvSpPr>
          <p:nvPr/>
        </p:nvSpPr>
        <p:spPr bwMode="auto">
          <a:xfrm>
            <a:off x="1219200" y="40386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89" name="AutoShape 13"/>
          <p:cNvSpPr>
            <a:spLocks noChangeArrowheads="1"/>
          </p:cNvSpPr>
          <p:nvPr/>
        </p:nvSpPr>
        <p:spPr bwMode="auto">
          <a:xfrm>
            <a:off x="2819400" y="40386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90" name="Line 14"/>
          <p:cNvSpPr>
            <a:spLocks noChangeShapeType="1"/>
          </p:cNvSpPr>
          <p:nvPr/>
        </p:nvSpPr>
        <p:spPr bwMode="auto">
          <a:xfrm flipH="1">
            <a:off x="2514600" y="2209800"/>
            <a:ext cx="205740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791" name="Line 15"/>
          <p:cNvSpPr>
            <a:spLocks noChangeShapeType="1"/>
          </p:cNvSpPr>
          <p:nvPr/>
        </p:nvSpPr>
        <p:spPr bwMode="auto">
          <a:xfrm flipH="1">
            <a:off x="1828800" y="3276600"/>
            <a:ext cx="7620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792" name="Line 16"/>
          <p:cNvSpPr>
            <a:spLocks noChangeShapeType="1"/>
          </p:cNvSpPr>
          <p:nvPr/>
        </p:nvSpPr>
        <p:spPr bwMode="auto">
          <a:xfrm>
            <a:off x="4876800" y="2209800"/>
            <a:ext cx="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5257800" y="2209800"/>
            <a:ext cx="182880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2819400" y="3276600"/>
            <a:ext cx="6096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4191000" y="4098925"/>
            <a:ext cx="1522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5867400" y="3978275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5797" name="AutoShape 21"/>
          <p:cNvSpPr>
            <a:spLocks noChangeArrowheads="1"/>
          </p:cNvSpPr>
          <p:nvPr/>
        </p:nvSpPr>
        <p:spPr bwMode="auto">
          <a:xfrm>
            <a:off x="4265930" y="4038600"/>
            <a:ext cx="1448435" cy="608330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98" name="AutoShape 22"/>
          <p:cNvSpPr>
            <a:spLocks noChangeArrowheads="1"/>
          </p:cNvSpPr>
          <p:nvPr/>
        </p:nvSpPr>
        <p:spPr bwMode="auto">
          <a:xfrm>
            <a:off x="5943600" y="40386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>
            <a:off x="4953000" y="3276600"/>
            <a:ext cx="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5800" name="Line 24"/>
          <p:cNvSpPr>
            <a:spLocks noChangeShapeType="1"/>
          </p:cNvSpPr>
          <p:nvPr/>
        </p:nvSpPr>
        <p:spPr bwMode="auto">
          <a:xfrm>
            <a:off x="5181600" y="3276600"/>
            <a:ext cx="13716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Transaction Analysis</a:t>
            </a:r>
            <a:endParaRPr lang="en-GB" b="1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43706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Useful for designing transaction processing programs.  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4C38E2"/>
                </a:solidFill>
              </a:rPr>
              <a:t>Transform-centered systems:</a:t>
            </a:r>
            <a:endParaRPr lang="en-GB" b="1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>
                <a:solidFill>
                  <a:srgbClr val="4C38E2"/>
                </a:solidFill>
              </a:rPr>
              <a:t>characterized by </a:t>
            </a:r>
            <a:r>
              <a:rPr lang="en-GB" b="1" u="sng">
                <a:solidFill>
                  <a:srgbClr val="4C38E2"/>
                </a:solidFill>
              </a:rPr>
              <a:t>similar processing steps for every data item</a:t>
            </a:r>
            <a:r>
              <a:rPr lang="en-GB" b="1">
                <a:solidFill>
                  <a:srgbClr val="4C38E2"/>
                </a:solidFill>
              </a:rPr>
              <a:t> processed by input, process, and output bubbles. </a:t>
            </a:r>
            <a:endParaRPr lang="en-GB" b="1">
              <a:solidFill>
                <a:srgbClr val="4C38E2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4C38E2"/>
                </a:solidFill>
              </a:rPr>
              <a:t>Transaction-driven systems, </a:t>
            </a:r>
            <a:endParaRPr lang="en-GB" b="1">
              <a:solidFill>
                <a:srgbClr val="4C38E2"/>
              </a:solidFill>
            </a:endParaRPr>
          </a:p>
          <a:p>
            <a:pPr lvl="2">
              <a:spcBef>
                <a:spcPts val="640"/>
              </a:spcBef>
            </a:pPr>
            <a:r>
              <a:rPr lang="en-GB" b="1" u="sng">
                <a:solidFill>
                  <a:srgbClr val="4C38E2"/>
                </a:solidFill>
              </a:rPr>
              <a:t>one of several possible paths</a:t>
            </a:r>
            <a:r>
              <a:rPr lang="en-GB" b="1">
                <a:solidFill>
                  <a:srgbClr val="4C38E2"/>
                </a:solidFill>
              </a:rPr>
              <a:t> through the DFD is traversed depending upon the input data value.</a:t>
            </a:r>
            <a:endParaRPr lang="en-GB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Transaction Analysis</a:t>
            </a:r>
            <a:endParaRPr lang="en-GB" b="1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235450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Transaction: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any input data value that triggers an action: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For example, selected menu options might trigger different functions.</a:t>
            </a:r>
            <a:endParaRPr lang="en-GB" sz="2400" b="1"/>
          </a:p>
          <a:p>
            <a:pPr lvl="1">
              <a:spcBef>
                <a:spcPts val="550"/>
              </a:spcBef>
            </a:pPr>
            <a:r>
              <a:rPr lang="en-GB" sz="2400" b="1"/>
              <a:t>Represented by  a tag identifying its type. 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Transaction analysis uses this tag to divide the system into: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003399"/>
                </a:solidFill>
              </a:rPr>
              <a:t>several transaction modules </a:t>
            </a:r>
            <a:endParaRPr lang="en-GB" sz="2400" b="1">
              <a:solidFill>
                <a:srgbClr val="003399"/>
              </a:solidFill>
            </a:endParaRPr>
          </a:p>
          <a:p>
            <a:pPr lvl="1">
              <a:spcBef>
                <a:spcPts val="550"/>
              </a:spcBef>
            </a:pPr>
            <a:r>
              <a:rPr lang="en-GB" sz="2400" b="1">
                <a:solidFill>
                  <a:srgbClr val="003399"/>
                </a:solidFill>
              </a:rPr>
              <a:t>one transaction-center module.</a:t>
            </a:r>
            <a:endParaRPr lang="en-GB" sz="2400" b="1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sz="4400" b="1"/>
              <a:t>Transaction analysis</a:t>
            </a:r>
            <a:endParaRPr lang="en-GB" sz="4400" b="1"/>
          </a:p>
        </p:txBody>
      </p:sp>
      <p:sp>
        <p:nvSpPr>
          <p:cNvPr id="78850" name="AutoShape 2"/>
          <p:cNvSpPr>
            <a:spLocks noChangeArrowheads="1"/>
          </p:cNvSpPr>
          <p:nvPr/>
        </p:nvSpPr>
        <p:spPr bwMode="auto">
          <a:xfrm>
            <a:off x="3352800" y="1600200"/>
            <a:ext cx="1827213" cy="760413"/>
          </a:xfrm>
          <a:prstGeom prst="roundRect">
            <a:avLst>
              <a:gd name="adj" fmla="val 208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8851" name="AutoShape 3"/>
          <p:cNvSpPr>
            <a:spLocks noChangeArrowheads="1"/>
          </p:cNvSpPr>
          <p:nvPr/>
        </p:nvSpPr>
        <p:spPr bwMode="auto">
          <a:xfrm>
            <a:off x="1066800" y="3505200"/>
            <a:ext cx="18272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8852" name="AutoShape 4"/>
          <p:cNvSpPr>
            <a:spLocks noChangeArrowheads="1"/>
          </p:cNvSpPr>
          <p:nvPr/>
        </p:nvSpPr>
        <p:spPr bwMode="auto">
          <a:xfrm>
            <a:off x="3276600" y="3505200"/>
            <a:ext cx="18272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8853" name="AutoShape 5"/>
          <p:cNvSpPr>
            <a:spLocks noChangeArrowheads="1"/>
          </p:cNvSpPr>
          <p:nvPr/>
        </p:nvSpPr>
        <p:spPr bwMode="auto">
          <a:xfrm>
            <a:off x="5486400" y="3505200"/>
            <a:ext cx="18272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auto">
          <a:xfrm flipH="1">
            <a:off x="1905000" y="2362200"/>
            <a:ext cx="2057400" cy="1143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55" name="Line 7"/>
          <p:cNvSpPr>
            <a:spLocks noChangeShapeType="1"/>
          </p:cNvSpPr>
          <p:nvPr/>
        </p:nvSpPr>
        <p:spPr bwMode="auto">
          <a:xfrm>
            <a:off x="4191000" y="2362200"/>
            <a:ext cx="0" cy="1143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56" name="Line 8"/>
          <p:cNvSpPr>
            <a:spLocks noChangeShapeType="1"/>
          </p:cNvSpPr>
          <p:nvPr/>
        </p:nvSpPr>
        <p:spPr bwMode="auto">
          <a:xfrm>
            <a:off x="4495800" y="2362200"/>
            <a:ext cx="1905000" cy="1143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57" name="Line 9"/>
          <p:cNvSpPr>
            <a:spLocks noChangeShapeType="1"/>
          </p:cNvSpPr>
          <p:nvPr/>
        </p:nvSpPr>
        <p:spPr bwMode="auto">
          <a:xfrm flipH="1">
            <a:off x="990600" y="4114800"/>
            <a:ext cx="914400" cy="685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>
            <a:off x="1905000" y="4114800"/>
            <a:ext cx="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>
            <a:off x="1905000" y="4114800"/>
            <a:ext cx="6858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 flipH="1">
            <a:off x="3200400" y="4114800"/>
            <a:ext cx="914400" cy="685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>
            <a:off x="4114800" y="4114800"/>
            <a:ext cx="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>
            <a:off x="4114800" y="4114800"/>
            <a:ext cx="6858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 flipH="1">
            <a:off x="5486400" y="4114800"/>
            <a:ext cx="914400" cy="685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>
            <a:off x="6400800" y="4114800"/>
            <a:ext cx="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>
            <a:off x="6400800" y="4114800"/>
            <a:ext cx="6858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 flipH="1">
            <a:off x="2438400" y="2667000"/>
            <a:ext cx="533400" cy="304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4343400" y="2667000"/>
            <a:ext cx="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>
            <a:off x="5181600" y="2590800"/>
            <a:ext cx="381000" cy="228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3124200" y="1600200"/>
            <a:ext cx="2132013" cy="820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1828800" y="2514600"/>
            <a:ext cx="989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3352800" y="2667000"/>
            <a:ext cx="989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5257800" y="2286000"/>
            <a:ext cx="989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1371600" y="3565525"/>
            <a:ext cx="17510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r>
              <a:rPr lang="en-GB" b="1">
                <a:latin typeface="times" charset="0"/>
              </a:rPr>
              <a:t> 1</a:t>
            </a:r>
            <a:endParaRPr lang="en-GB" b="1">
              <a:latin typeface="times" charset="0"/>
            </a:endParaRPr>
          </a:p>
        </p:txBody>
      </p:sp>
      <p:sp>
        <p:nvSpPr>
          <p:cNvPr id="78874" name="Text Box 26"/>
          <p:cNvSpPr txBox="1">
            <a:spLocks noChangeArrowheads="1"/>
          </p:cNvSpPr>
          <p:nvPr/>
        </p:nvSpPr>
        <p:spPr bwMode="auto">
          <a:xfrm>
            <a:off x="3505200" y="3565525"/>
            <a:ext cx="12938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r>
              <a:rPr lang="en-GB" b="1">
                <a:latin typeface="times" charset="0"/>
              </a:rPr>
              <a:t>2</a:t>
            </a:r>
            <a:endParaRPr lang="en-GB" b="1">
              <a:latin typeface="times" charset="0"/>
            </a:endParaRPr>
          </a:p>
        </p:txBody>
      </p:sp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5791200" y="3565525"/>
            <a:ext cx="12176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r>
              <a:rPr lang="en-GB" b="1">
                <a:latin typeface="times" charset="0"/>
              </a:rPr>
              <a:t> 3</a:t>
            </a:r>
            <a:endParaRPr lang="en-GB" b="1">
              <a:latin typeface="times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Level 1 DFD for TAS</a:t>
            </a:r>
            <a:endParaRPr lang="en-GB" b="1"/>
          </a:p>
        </p:txBody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819400" y="2362200"/>
            <a:ext cx="9890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4419600" y="3444875"/>
            <a:ext cx="1141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819400" y="4572000"/>
            <a:ext cx="1141413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6705600" y="2895600"/>
            <a:ext cx="1141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79878" name="Oval 6"/>
          <p:cNvSpPr>
            <a:spLocks noChangeArrowheads="1"/>
          </p:cNvSpPr>
          <p:nvPr/>
        </p:nvSpPr>
        <p:spPr bwMode="auto">
          <a:xfrm>
            <a:off x="2667000" y="44958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9879" name="Oval 7"/>
          <p:cNvSpPr>
            <a:spLocks noChangeArrowheads="1"/>
          </p:cNvSpPr>
          <p:nvPr/>
        </p:nvSpPr>
        <p:spPr bwMode="auto">
          <a:xfrm>
            <a:off x="2667000" y="21336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9880" name="Oval 8"/>
          <p:cNvSpPr>
            <a:spLocks noChangeArrowheads="1"/>
          </p:cNvSpPr>
          <p:nvPr/>
        </p:nvSpPr>
        <p:spPr bwMode="auto">
          <a:xfrm>
            <a:off x="4267200" y="32004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6553200" y="2590800"/>
            <a:ext cx="1370013" cy="1293813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495800" y="5715000"/>
            <a:ext cx="15986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>
            <a:off x="4419600" y="57150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>
            <a:off x="4419600" y="6172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6400800" y="4876800"/>
            <a:ext cx="15986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6324600" y="4876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6324600" y="53340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4953000" y="23622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>
            <a:off x="4572000" y="2362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>
            <a:off x="4572000" y="2819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1" name="Text Box 19"/>
          <p:cNvSpPr txBox="1">
            <a:spLocks noChangeArrowheads="1"/>
          </p:cNvSpPr>
          <p:nvPr/>
        </p:nvSpPr>
        <p:spPr bwMode="auto">
          <a:xfrm>
            <a:off x="1295400" y="40386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92" name="Line 20"/>
          <p:cNvSpPr>
            <a:spLocks noChangeShapeType="1"/>
          </p:cNvSpPr>
          <p:nvPr/>
        </p:nvSpPr>
        <p:spPr bwMode="auto">
          <a:xfrm>
            <a:off x="1066800" y="40386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3" name="Line 21"/>
          <p:cNvSpPr>
            <a:spLocks noChangeShapeType="1"/>
          </p:cNvSpPr>
          <p:nvPr/>
        </p:nvSpPr>
        <p:spPr bwMode="auto">
          <a:xfrm>
            <a:off x="1066800" y="4495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4" name="Text Box 22"/>
          <p:cNvSpPr txBox="1">
            <a:spLocks noChangeArrowheads="1"/>
          </p:cNvSpPr>
          <p:nvPr/>
        </p:nvSpPr>
        <p:spPr bwMode="auto">
          <a:xfrm>
            <a:off x="838200" y="25908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95" name="Line 23"/>
          <p:cNvSpPr>
            <a:spLocks noChangeShapeType="1"/>
          </p:cNvSpPr>
          <p:nvPr/>
        </p:nvSpPr>
        <p:spPr bwMode="auto">
          <a:xfrm>
            <a:off x="762000" y="25908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6" name="Line 24"/>
          <p:cNvSpPr>
            <a:spLocks noChangeShapeType="1"/>
          </p:cNvSpPr>
          <p:nvPr/>
        </p:nvSpPr>
        <p:spPr bwMode="auto">
          <a:xfrm>
            <a:off x="762000" y="30480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7" name="Text Box 25"/>
          <p:cNvSpPr txBox="1">
            <a:spLocks noChangeArrowheads="1"/>
          </p:cNvSpPr>
          <p:nvPr/>
        </p:nvSpPr>
        <p:spPr bwMode="auto">
          <a:xfrm>
            <a:off x="4114800" y="1524000"/>
            <a:ext cx="15986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898" name="Line 26"/>
          <p:cNvSpPr>
            <a:spLocks noChangeShapeType="1"/>
          </p:cNvSpPr>
          <p:nvPr/>
        </p:nvSpPr>
        <p:spPr bwMode="auto">
          <a:xfrm>
            <a:off x="3733800" y="1600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899" name="Line 27"/>
          <p:cNvSpPr>
            <a:spLocks noChangeShapeType="1"/>
          </p:cNvSpPr>
          <p:nvPr/>
        </p:nvSpPr>
        <p:spPr bwMode="auto">
          <a:xfrm>
            <a:off x="3733800" y="2057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1219200" y="1600200"/>
            <a:ext cx="20558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901" name="Line 29"/>
          <p:cNvSpPr>
            <a:spLocks noChangeShapeType="1"/>
          </p:cNvSpPr>
          <p:nvPr/>
        </p:nvSpPr>
        <p:spPr bwMode="auto">
          <a:xfrm>
            <a:off x="1295400" y="16002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902" name="Line 30"/>
          <p:cNvSpPr>
            <a:spLocks noChangeShapeType="1"/>
          </p:cNvSpPr>
          <p:nvPr/>
        </p:nvSpPr>
        <p:spPr bwMode="auto">
          <a:xfrm>
            <a:off x="1295400" y="2057400"/>
            <a:ext cx="1752600" cy="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9903" name="Freeform 31"/>
          <p:cNvSpPr/>
          <p:nvPr/>
        </p:nvSpPr>
        <p:spPr bwMode="auto">
          <a:xfrm>
            <a:off x="1295400" y="5257800"/>
            <a:ext cx="1370013" cy="303213"/>
          </a:xfrm>
          <a:custGeom>
            <a:avLst/>
            <a:gdLst/>
            <a:ahLst/>
            <a:cxnLst>
              <a:cxn ang="0">
                <a:pos x="0" y="847"/>
              </a:cxn>
              <a:cxn ang="0">
                <a:pos x="1905" y="212"/>
              </a:cxn>
              <a:cxn ang="0">
                <a:pos x="3810" y="0"/>
              </a:cxn>
            </a:cxnLst>
            <a:rect l="0" t="0" r="r" b="b"/>
            <a:pathLst>
              <a:path w="3811" h="848">
                <a:moveTo>
                  <a:pt x="0" y="847"/>
                </a:moveTo>
                <a:cubicBezTo>
                  <a:pt x="635" y="600"/>
                  <a:pt x="1270" y="353"/>
                  <a:pt x="1905" y="212"/>
                </a:cubicBezTo>
                <a:cubicBezTo>
                  <a:pt x="2540" y="71"/>
                  <a:pt x="3175" y="35"/>
                  <a:pt x="3810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4" name="Freeform 32"/>
          <p:cNvSpPr/>
          <p:nvPr/>
        </p:nvSpPr>
        <p:spPr bwMode="auto">
          <a:xfrm>
            <a:off x="1371600" y="5715000"/>
            <a:ext cx="1674813" cy="227013"/>
          </a:xfrm>
          <a:custGeom>
            <a:avLst/>
            <a:gdLst/>
            <a:ahLst/>
            <a:cxnLst>
              <a:cxn ang="0">
                <a:pos x="4657" y="0"/>
              </a:cxn>
              <a:cxn ang="0">
                <a:pos x="3644" y="318"/>
              </a:cxn>
              <a:cxn ang="0">
                <a:pos x="2632" y="634"/>
              </a:cxn>
              <a:cxn ang="0">
                <a:pos x="0" y="318"/>
              </a:cxn>
            </a:cxnLst>
            <a:rect l="0" t="0" r="r" b="b"/>
            <a:pathLst>
              <a:path w="4658" h="635">
                <a:moveTo>
                  <a:pt x="4657" y="0"/>
                </a:moveTo>
                <a:cubicBezTo>
                  <a:pt x="4320" y="106"/>
                  <a:pt x="3982" y="211"/>
                  <a:pt x="3644" y="318"/>
                </a:cubicBezTo>
                <a:cubicBezTo>
                  <a:pt x="3307" y="423"/>
                  <a:pt x="3240" y="634"/>
                  <a:pt x="2632" y="634"/>
                </a:cubicBezTo>
                <a:cubicBezTo>
                  <a:pt x="2025" y="634"/>
                  <a:pt x="1012" y="477"/>
                  <a:pt x="0" y="318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5" name="Freeform 33"/>
          <p:cNvSpPr/>
          <p:nvPr/>
        </p:nvSpPr>
        <p:spPr bwMode="auto">
          <a:xfrm>
            <a:off x="1905000" y="4495800"/>
            <a:ext cx="760413" cy="531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4" y="847"/>
              </a:cxn>
              <a:cxn ang="0">
                <a:pos x="2116" y="1482"/>
              </a:cxn>
            </a:cxnLst>
            <a:rect l="0" t="0" r="r" b="b"/>
            <a:pathLst>
              <a:path w="2117" h="1483">
                <a:moveTo>
                  <a:pt x="0" y="0"/>
                </a:moveTo>
                <a:cubicBezTo>
                  <a:pt x="140" y="300"/>
                  <a:pt x="281" y="600"/>
                  <a:pt x="634" y="847"/>
                </a:cubicBezTo>
                <a:cubicBezTo>
                  <a:pt x="987" y="1094"/>
                  <a:pt x="1551" y="1288"/>
                  <a:pt x="2116" y="148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6" name="Freeform 34"/>
          <p:cNvSpPr/>
          <p:nvPr/>
        </p:nvSpPr>
        <p:spPr bwMode="auto">
          <a:xfrm>
            <a:off x="4038600" y="5168900"/>
            <a:ext cx="1217613" cy="544513"/>
          </a:xfrm>
          <a:custGeom>
            <a:avLst/>
            <a:gdLst/>
            <a:ahLst/>
            <a:cxnLst>
              <a:cxn ang="0">
                <a:pos x="3387" y="1517"/>
              </a:cxn>
              <a:cxn ang="0">
                <a:pos x="2117" y="247"/>
              </a:cxn>
              <a:cxn ang="0">
                <a:pos x="0" y="35"/>
              </a:cxn>
            </a:cxnLst>
            <a:rect l="0" t="0" r="r" b="b"/>
            <a:pathLst>
              <a:path w="3388" h="1518">
                <a:moveTo>
                  <a:pt x="3387" y="1517"/>
                </a:moveTo>
                <a:cubicBezTo>
                  <a:pt x="3034" y="1005"/>
                  <a:pt x="2681" y="494"/>
                  <a:pt x="2117" y="247"/>
                </a:cubicBezTo>
                <a:cubicBezTo>
                  <a:pt x="1552" y="0"/>
                  <a:pt x="776" y="18"/>
                  <a:pt x="0" y="35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7" name="Freeform 35"/>
          <p:cNvSpPr/>
          <p:nvPr/>
        </p:nvSpPr>
        <p:spPr bwMode="auto">
          <a:xfrm>
            <a:off x="5029200" y="4495800"/>
            <a:ext cx="430213" cy="1217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58" y="1270"/>
              </a:cxn>
              <a:cxn ang="0">
                <a:pos x="847" y="3387"/>
              </a:cxn>
            </a:cxnLst>
            <a:rect l="0" t="0" r="r" b="b"/>
            <a:pathLst>
              <a:path w="1200" h="3388">
                <a:moveTo>
                  <a:pt x="0" y="0"/>
                </a:moveTo>
                <a:cubicBezTo>
                  <a:pt x="459" y="353"/>
                  <a:pt x="917" y="706"/>
                  <a:pt x="1058" y="1270"/>
                </a:cubicBezTo>
                <a:cubicBezTo>
                  <a:pt x="1199" y="1834"/>
                  <a:pt x="1023" y="2611"/>
                  <a:pt x="847" y="3387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8" name="Freeform 36"/>
          <p:cNvSpPr/>
          <p:nvPr/>
        </p:nvSpPr>
        <p:spPr bwMode="auto">
          <a:xfrm>
            <a:off x="5638800" y="3886200"/>
            <a:ext cx="1293813" cy="989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63" y="1058"/>
              </a:cxn>
              <a:cxn ang="0">
                <a:pos x="3598" y="2752"/>
              </a:cxn>
            </a:cxnLst>
            <a:rect l="0" t="0" r="r" b="b"/>
            <a:pathLst>
              <a:path w="3599" h="2753">
                <a:moveTo>
                  <a:pt x="0" y="0"/>
                </a:moveTo>
                <a:cubicBezTo>
                  <a:pt x="1182" y="300"/>
                  <a:pt x="2364" y="600"/>
                  <a:pt x="2963" y="1058"/>
                </a:cubicBezTo>
                <a:cubicBezTo>
                  <a:pt x="3563" y="1517"/>
                  <a:pt x="3581" y="2134"/>
                  <a:pt x="3598" y="275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09" name="Line 37"/>
          <p:cNvSpPr>
            <a:spLocks noChangeShapeType="1"/>
          </p:cNvSpPr>
          <p:nvPr/>
        </p:nvSpPr>
        <p:spPr bwMode="auto">
          <a:xfrm flipV="1">
            <a:off x="5181600" y="2819400"/>
            <a:ext cx="22860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0" name="Freeform 38"/>
          <p:cNvSpPr/>
          <p:nvPr/>
        </p:nvSpPr>
        <p:spPr bwMode="auto">
          <a:xfrm>
            <a:off x="3352800" y="3429000"/>
            <a:ext cx="912813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7" y="1058"/>
              </a:cxn>
              <a:cxn ang="0">
                <a:pos x="2540" y="1270"/>
              </a:cxn>
            </a:cxnLst>
            <a:rect l="0" t="0" r="r" b="b"/>
            <a:pathLst>
              <a:path w="2541" h="1271">
                <a:moveTo>
                  <a:pt x="0" y="0"/>
                </a:moveTo>
                <a:cubicBezTo>
                  <a:pt x="212" y="423"/>
                  <a:pt x="423" y="847"/>
                  <a:pt x="847" y="1058"/>
                </a:cubicBezTo>
                <a:cubicBezTo>
                  <a:pt x="1270" y="1270"/>
                  <a:pt x="1905" y="1270"/>
                  <a:pt x="2540" y="127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1" name="Freeform 39"/>
          <p:cNvSpPr/>
          <p:nvPr/>
        </p:nvSpPr>
        <p:spPr bwMode="auto">
          <a:xfrm>
            <a:off x="1600200" y="3048000"/>
            <a:ext cx="1293813" cy="404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1058"/>
              </a:cxn>
              <a:cxn ang="0">
                <a:pos x="3598" y="423"/>
              </a:cxn>
            </a:cxnLst>
            <a:rect l="0" t="0" r="r" b="b"/>
            <a:pathLst>
              <a:path w="3599" h="1130">
                <a:moveTo>
                  <a:pt x="0" y="0"/>
                </a:moveTo>
                <a:cubicBezTo>
                  <a:pt x="653" y="494"/>
                  <a:pt x="1305" y="988"/>
                  <a:pt x="1905" y="1058"/>
                </a:cubicBezTo>
                <a:cubicBezTo>
                  <a:pt x="2505" y="1129"/>
                  <a:pt x="3052" y="776"/>
                  <a:pt x="3598" y="423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2" name="Freeform 40"/>
          <p:cNvSpPr/>
          <p:nvPr/>
        </p:nvSpPr>
        <p:spPr bwMode="auto">
          <a:xfrm>
            <a:off x="2133600" y="2057400"/>
            <a:ext cx="6080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5" y="635"/>
              </a:cxn>
              <a:cxn ang="0">
                <a:pos x="1693" y="1058"/>
              </a:cxn>
            </a:cxnLst>
            <a:rect l="0" t="0" r="r" b="b"/>
            <a:pathLst>
              <a:path w="1694" h="1059">
                <a:moveTo>
                  <a:pt x="0" y="0"/>
                </a:moveTo>
                <a:cubicBezTo>
                  <a:pt x="176" y="229"/>
                  <a:pt x="353" y="459"/>
                  <a:pt x="635" y="635"/>
                </a:cubicBezTo>
                <a:cubicBezTo>
                  <a:pt x="917" y="811"/>
                  <a:pt x="1305" y="935"/>
                  <a:pt x="1693" y="1058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3" name="Line 41"/>
          <p:cNvSpPr>
            <a:spLocks noChangeShapeType="1"/>
          </p:cNvSpPr>
          <p:nvPr/>
        </p:nvSpPr>
        <p:spPr bwMode="auto">
          <a:xfrm flipH="1">
            <a:off x="3962400" y="2057400"/>
            <a:ext cx="609600" cy="381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4" name="Line 42"/>
          <p:cNvSpPr>
            <a:spLocks noChangeShapeType="1"/>
          </p:cNvSpPr>
          <p:nvPr/>
        </p:nvSpPr>
        <p:spPr bwMode="auto">
          <a:xfrm flipV="1">
            <a:off x="7315200" y="3886200"/>
            <a:ext cx="0" cy="9906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5" name="Freeform 43"/>
          <p:cNvSpPr/>
          <p:nvPr/>
        </p:nvSpPr>
        <p:spPr bwMode="auto">
          <a:xfrm>
            <a:off x="7239000" y="1600200"/>
            <a:ext cx="379413" cy="989013"/>
          </a:xfrm>
          <a:custGeom>
            <a:avLst/>
            <a:gdLst/>
            <a:ahLst/>
            <a:cxnLst>
              <a:cxn ang="0">
                <a:pos x="1058" y="0"/>
              </a:cxn>
              <a:cxn ang="0">
                <a:pos x="423" y="1058"/>
              </a:cxn>
              <a:cxn ang="0">
                <a:pos x="0" y="2752"/>
              </a:cxn>
            </a:cxnLst>
            <a:rect l="0" t="0" r="r" b="b"/>
            <a:pathLst>
              <a:path w="1059" h="2753">
                <a:moveTo>
                  <a:pt x="1058" y="0"/>
                </a:moveTo>
                <a:cubicBezTo>
                  <a:pt x="829" y="300"/>
                  <a:pt x="600" y="600"/>
                  <a:pt x="423" y="1058"/>
                </a:cubicBezTo>
                <a:cubicBezTo>
                  <a:pt x="247" y="1517"/>
                  <a:pt x="123" y="2134"/>
                  <a:pt x="0" y="2752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6" name="Freeform 44"/>
          <p:cNvSpPr/>
          <p:nvPr/>
        </p:nvSpPr>
        <p:spPr bwMode="auto">
          <a:xfrm>
            <a:off x="3886200" y="2819400"/>
            <a:ext cx="1217613" cy="442913"/>
          </a:xfrm>
          <a:custGeom>
            <a:avLst/>
            <a:gdLst/>
            <a:ahLst/>
            <a:cxnLst>
              <a:cxn ang="0">
                <a:pos x="3387" y="0"/>
              </a:cxn>
              <a:cxn ang="0">
                <a:pos x="1270" y="1057"/>
              </a:cxn>
              <a:cxn ang="0">
                <a:pos x="0" y="1057"/>
              </a:cxn>
            </a:cxnLst>
            <a:rect l="0" t="0" r="r" b="b"/>
            <a:pathLst>
              <a:path w="3388" h="1235">
                <a:moveTo>
                  <a:pt x="3387" y="0"/>
                </a:moveTo>
                <a:cubicBezTo>
                  <a:pt x="2611" y="440"/>
                  <a:pt x="1834" y="881"/>
                  <a:pt x="1270" y="1057"/>
                </a:cubicBezTo>
                <a:cubicBezTo>
                  <a:pt x="706" y="1234"/>
                  <a:pt x="353" y="1146"/>
                  <a:pt x="0" y="1057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17" name="Text Box 45"/>
          <p:cNvSpPr txBox="1">
            <a:spLocks noChangeArrowheads="1"/>
          </p:cNvSpPr>
          <p:nvPr/>
        </p:nvSpPr>
        <p:spPr bwMode="auto">
          <a:xfrm>
            <a:off x="762000" y="50292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918" name="Text Box 46"/>
          <p:cNvSpPr txBox="1">
            <a:spLocks noChangeArrowheads="1"/>
          </p:cNvSpPr>
          <p:nvPr/>
        </p:nvSpPr>
        <p:spPr bwMode="auto">
          <a:xfrm>
            <a:off x="2741930" y="5562600"/>
            <a:ext cx="685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r>
              <a:rPr lang="en-GB" sz="1800" b="1">
                <a:latin typeface="times" charset="0"/>
              </a:rPr>
              <a:t>I</a:t>
            </a:r>
            <a:endParaRPr lang="en-GB" sz="1800" b="1">
              <a:latin typeface="times" charset="0"/>
            </a:endParaRPr>
          </a:p>
        </p:txBody>
      </p:sp>
      <p:sp>
        <p:nvSpPr>
          <p:cNvPr id="79919" name="Text Box 47"/>
          <p:cNvSpPr txBox="1">
            <a:spLocks noChangeArrowheads="1"/>
          </p:cNvSpPr>
          <p:nvPr/>
        </p:nvSpPr>
        <p:spPr bwMode="auto">
          <a:xfrm>
            <a:off x="2514600" y="3581400"/>
            <a:ext cx="1827213" cy="625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920" name="Text Box 48"/>
          <p:cNvSpPr txBox="1">
            <a:spLocks noChangeArrowheads="1"/>
          </p:cNvSpPr>
          <p:nvPr/>
        </p:nvSpPr>
        <p:spPr bwMode="auto">
          <a:xfrm>
            <a:off x="6705600" y="18288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921" name="Freeform 49"/>
          <p:cNvSpPr/>
          <p:nvPr/>
        </p:nvSpPr>
        <p:spPr bwMode="auto">
          <a:xfrm>
            <a:off x="7696200" y="2565400"/>
            <a:ext cx="760413" cy="176213"/>
          </a:xfrm>
          <a:custGeom>
            <a:avLst/>
            <a:gdLst/>
            <a:ahLst/>
            <a:cxnLst>
              <a:cxn ang="0">
                <a:pos x="0" y="494"/>
              </a:cxn>
              <a:cxn ang="0">
                <a:pos x="1270" y="71"/>
              </a:cxn>
              <a:cxn ang="0">
                <a:pos x="2117" y="71"/>
              </a:cxn>
            </a:cxnLst>
            <a:rect l="0" t="0" r="r" b="b"/>
            <a:pathLst>
              <a:path w="2118" h="495">
                <a:moveTo>
                  <a:pt x="0" y="494"/>
                </a:moveTo>
                <a:cubicBezTo>
                  <a:pt x="459" y="318"/>
                  <a:pt x="917" y="141"/>
                  <a:pt x="1270" y="71"/>
                </a:cubicBezTo>
                <a:cubicBezTo>
                  <a:pt x="1623" y="0"/>
                  <a:pt x="1870" y="35"/>
                  <a:pt x="2117" y="71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22" name="Freeform 50"/>
          <p:cNvSpPr/>
          <p:nvPr/>
        </p:nvSpPr>
        <p:spPr bwMode="auto">
          <a:xfrm>
            <a:off x="838200" y="3352800"/>
            <a:ext cx="2284413" cy="379413"/>
          </a:xfrm>
          <a:custGeom>
            <a:avLst/>
            <a:gdLst/>
            <a:ahLst/>
            <a:cxnLst>
              <a:cxn ang="0">
                <a:pos x="0" y="1058"/>
              </a:cxn>
              <a:cxn ang="0">
                <a:pos x="3387" y="847"/>
              </a:cxn>
              <a:cxn ang="0">
                <a:pos x="6350" y="0"/>
              </a:cxn>
            </a:cxnLst>
            <a:rect l="0" t="0" r="r" b="b"/>
            <a:pathLst>
              <a:path w="6351" h="1059">
                <a:moveTo>
                  <a:pt x="0" y="1058"/>
                </a:moveTo>
                <a:cubicBezTo>
                  <a:pt x="1164" y="1041"/>
                  <a:pt x="2328" y="1023"/>
                  <a:pt x="3387" y="847"/>
                </a:cubicBezTo>
                <a:cubicBezTo>
                  <a:pt x="4445" y="670"/>
                  <a:pt x="5398" y="335"/>
                  <a:pt x="6350" y="0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9923" name="Text Box 51"/>
          <p:cNvSpPr txBox="1">
            <a:spLocks noChangeArrowheads="1"/>
          </p:cNvSpPr>
          <p:nvPr/>
        </p:nvSpPr>
        <p:spPr bwMode="auto">
          <a:xfrm>
            <a:off x="1066800" y="34290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  <p:sp>
        <p:nvSpPr>
          <p:cNvPr id="79924" name="Text Box 52"/>
          <p:cNvSpPr txBox="1">
            <a:spLocks noChangeArrowheads="1"/>
          </p:cNvSpPr>
          <p:nvPr/>
        </p:nvSpPr>
        <p:spPr bwMode="auto">
          <a:xfrm>
            <a:off x="7391400" y="2286000"/>
            <a:ext cx="1827213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728470" algn="l"/>
              </a:tabLst>
            </a:pPr>
            <a:endParaRPr lang="en-GB" sz="1800" b="1">
              <a:latin typeface="times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000"/>
              </a:spcBef>
            </a:pPr>
            <a:r>
              <a:rPr lang="en-GB" b="1"/>
              <a:t>Structure Chart</a:t>
            </a:r>
            <a:endParaRPr lang="en-GB" b="1"/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4572000" y="1676400"/>
            <a:ext cx="19034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  <a:tab pos="172847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1752600" y="28194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3962400" y="2819400"/>
            <a:ext cx="21320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6248400" y="2819400"/>
            <a:ext cx="1903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72847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22630" y="4114800"/>
            <a:ext cx="1522413" cy="395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2209800" y="3962400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>
            <a:off x="4495800" y="1676400"/>
            <a:ext cx="8366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05" name="AutoShape 9"/>
          <p:cNvSpPr>
            <a:spLocks noChangeArrowheads="1"/>
          </p:cNvSpPr>
          <p:nvPr/>
        </p:nvSpPr>
        <p:spPr bwMode="auto">
          <a:xfrm>
            <a:off x="38862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60960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07" name="AutoShape 11"/>
          <p:cNvSpPr>
            <a:spLocks noChangeArrowheads="1"/>
          </p:cNvSpPr>
          <p:nvPr/>
        </p:nvSpPr>
        <p:spPr bwMode="auto">
          <a:xfrm>
            <a:off x="1600200" y="2743200"/>
            <a:ext cx="2055813" cy="531813"/>
          </a:xfrm>
          <a:prstGeom prst="roundRect">
            <a:avLst>
              <a:gd name="adj" fmla="val 296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08" name="AutoShape 12"/>
          <p:cNvSpPr>
            <a:spLocks noChangeArrowheads="1"/>
          </p:cNvSpPr>
          <p:nvPr/>
        </p:nvSpPr>
        <p:spPr bwMode="auto">
          <a:xfrm>
            <a:off x="683260" y="4038600"/>
            <a:ext cx="1601470" cy="608330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09" name="AutoShape 13"/>
          <p:cNvSpPr>
            <a:spLocks noChangeArrowheads="1"/>
          </p:cNvSpPr>
          <p:nvPr/>
        </p:nvSpPr>
        <p:spPr bwMode="auto">
          <a:xfrm>
            <a:off x="2362200" y="40386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 flipH="1">
            <a:off x="2514600" y="2209800"/>
            <a:ext cx="205740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1" name="Line 15"/>
          <p:cNvSpPr>
            <a:spLocks noChangeShapeType="1"/>
          </p:cNvSpPr>
          <p:nvPr/>
        </p:nvSpPr>
        <p:spPr bwMode="auto">
          <a:xfrm flipH="1">
            <a:off x="1752600" y="3276600"/>
            <a:ext cx="6096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4876800" y="2209800"/>
            <a:ext cx="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3" name="Line 17"/>
          <p:cNvSpPr>
            <a:spLocks noChangeShapeType="1"/>
          </p:cNvSpPr>
          <p:nvPr/>
        </p:nvSpPr>
        <p:spPr bwMode="auto">
          <a:xfrm>
            <a:off x="5257800" y="2209800"/>
            <a:ext cx="1828800" cy="533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2819400" y="3276600"/>
            <a:ext cx="762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5" name="Text Box 19"/>
          <p:cNvSpPr txBox="1">
            <a:spLocks noChangeArrowheads="1"/>
          </p:cNvSpPr>
          <p:nvPr/>
        </p:nvSpPr>
        <p:spPr bwMode="auto">
          <a:xfrm>
            <a:off x="3581400" y="3962400"/>
            <a:ext cx="1522413" cy="70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 algn="ctr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endParaRPr lang="en-GB" sz="2000" b="1">
              <a:latin typeface="times" charset="0"/>
            </a:endParaRPr>
          </a:p>
        </p:txBody>
      </p:sp>
      <p:sp>
        <p:nvSpPr>
          <p:cNvPr id="80916" name="AutoShape 20"/>
          <p:cNvSpPr>
            <a:spLocks noChangeArrowheads="1"/>
          </p:cNvSpPr>
          <p:nvPr/>
        </p:nvSpPr>
        <p:spPr bwMode="auto">
          <a:xfrm>
            <a:off x="3733800" y="4038600"/>
            <a:ext cx="1293813" cy="608013"/>
          </a:xfrm>
          <a:prstGeom prst="roundRect">
            <a:avLst>
              <a:gd name="adj" fmla="val 259"/>
            </a:avLst>
          </a:prstGeom>
          <a:noFill/>
          <a:ln w="3816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80917" name="Line 21"/>
          <p:cNvSpPr>
            <a:spLocks noChangeShapeType="1"/>
          </p:cNvSpPr>
          <p:nvPr/>
        </p:nvSpPr>
        <p:spPr bwMode="auto">
          <a:xfrm>
            <a:off x="3200400" y="3276600"/>
            <a:ext cx="685800" cy="7620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8" name="Line 22"/>
          <p:cNvSpPr>
            <a:spLocks noChangeShapeType="1"/>
          </p:cNvSpPr>
          <p:nvPr/>
        </p:nvSpPr>
        <p:spPr bwMode="auto">
          <a:xfrm flipH="1">
            <a:off x="3276600" y="2286000"/>
            <a:ext cx="533400" cy="152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19" name="Text Box 23"/>
          <p:cNvSpPr txBox="1">
            <a:spLocks noChangeArrowheads="1"/>
          </p:cNvSpPr>
          <p:nvPr/>
        </p:nvSpPr>
        <p:spPr bwMode="auto">
          <a:xfrm>
            <a:off x="2667000" y="1981200"/>
            <a:ext cx="12176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80921" name="Line 25"/>
          <p:cNvSpPr>
            <a:spLocks noChangeShapeType="1"/>
          </p:cNvSpPr>
          <p:nvPr/>
        </p:nvSpPr>
        <p:spPr bwMode="auto">
          <a:xfrm>
            <a:off x="5943600" y="2286000"/>
            <a:ext cx="457200" cy="1524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80922" name="Text Box 26"/>
          <p:cNvSpPr txBox="1">
            <a:spLocks noChangeArrowheads="1"/>
          </p:cNvSpPr>
          <p:nvPr/>
        </p:nvSpPr>
        <p:spPr bwMode="auto">
          <a:xfrm>
            <a:off x="4876800" y="2209800"/>
            <a:ext cx="1217613" cy="45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8000" tIns="46800" rIns="18000" bIns="46800"/>
          <a:lstStyle/>
          <a:p>
            <a:pPr>
              <a:lnSpc>
                <a:spcPct val="85000"/>
              </a:lnSpc>
              <a:spcBef>
                <a:spcPts val="1375"/>
              </a:spcBef>
              <a:tabLst>
                <a:tab pos="863600" algn="l"/>
              </a:tabLst>
            </a:pPr>
            <a:endParaRPr lang="en-GB" b="1">
              <a:latin typeface="times" charset="0"/>
            </a:endParaRPr>
          </a:p>
        </p:txBody>
      </p:sp>
      <p:sp>
        <p:nvSpPr>
          <p:cNvPr id="80923" name="Line 27"/>
          <p:cNvSpPr>
            <a:spLocks noChangeShapeType="1"/>
          </p:cNvSpPr>
          <p:nvPr/>
        </p:nvSpPr>
        <p:spPr bwMode="auto">
          <a:xfrm>
            <a:off x="4724400" y="2286000"/>
            <a:ext cx="0" cy="304800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375"/>
              </a:spcBef>
            </a:pPr>
            <a:r>
              <a:rPr lang="en-GB" sz="6000" b="1"/>
              <a:t>Summary</a:t>
            </a:r>
            <a:endParaRPr lang="en-GB" sz="6000" b="1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640"/>
              </a:spcBef>
            </a:pPr>
            <a:r>
              <a:rPr lang="en-GB" sz="2800" b="1"/>
              <a:t>We first discussed structured analysis of a larger problem.</a:t>
            </a:r>
            <a:endParaRPr lang="en-GB" sz="2800" b="1"/>
          </a:p>
          <a:p>
            <a:pPr>
              <a:spcBef>
                <a:spcPts val="640"/>
              </a:spcBef>
            </a:pPr>
            <a:r>
              <a:rPr lang="en-GB" sz="2800" b="1"/>
              <a:t>We defined some general guidelines 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for constructing a satisfactory DFD model.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The DFD model though simple and useful</a:t>
            </a:r>
            <a:endParaRPr lang="en-GB" sz="2800" b="1"/>
          </a:p>
          <a:p>
            <a:pPr lvl="1">
              <a:spcBef>
                <a:spcPts val="550"/>
              </a:spcBef>
            </a:pPr>
            <a:r>
              <a:rPr lang="en-GB" sz="2400" b="1"/>
              <a:t>does have several short comings.</a:t>
            </a:r>
            <a:endParaRPr lang="en-GB" sz="2400" b="1"/>
          </a:p>
          <a:p>
            <a:pPr>
              <a:spcBef>
                <a:spcPts val="640"/>
              </a:spcBef>
            </a:pPr>
            <a:r>
              <a:rPr lang="en-GB" sz="2800" b="1"/>
              <a:t>We then started discussing structured design.</a:t>
            </a:r>
            <a:endParaRPr lang="en-GB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70" y="357505"/>
            <a:ext cx="7772400" cy="414318"/>
          </a:xfrm>
        </p:spPr>
        <p:txBody>
          <a:bodyPr/>
          <a:lstStyle/>
          <a:p>
            <a:r>
              <a:rPr lang="en-IN" dirty="0" smtClean="0"/>
              <a:t>Levels of DFD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429684" cy="5200668"/>
          </a:xfrm>
        </p:spPr>
        <p:txBody>
          <a:bodyPr/>
          <a:lstStyle/>
          <a:p>
            <a:pPr algn="just"/>
            <a:r>
              <a:rPr lang="en-IN" sz="2400" b="1" dirty="0" smtClean="0"/>
              <a:t>Level 2</a:t>
            </a:r>
            <a:r>
              <a:rPr lang="en-IN" sz="2400" dirty="0" smtClean="0"/>
              <a:t> - At this level, DFD shows how data flows inside the modules mentioned in Level 1.</a:t>
            </a:r>
            <a:endParaRPr lang="en-IN" sz="2400" dirty="0" smtClean="0"/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Higher level DFDs can be transformed into more specific lower level DFDs with deeper level of understanding unless the desired level of specification is achieved.</a:t>
            </a:r>
            <a:endParaRPr lang="en-IN" sz="2400" dirty="0" smtClean="0"/>
          </a:p>
          <a:p>
            <a:pPr algn="just"/>
            <a:endParaRPr lang="en-IN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375"/>
              </a:spcBef>
            </a:pPr>
            <a:r>
              <a:rPr lang="en-GB" sz="6000" b="1"/>
              <a:t>Summary</a:t>
            </a:r>
            <a:endParaRPr lang="en-GB" sz="6000" b="1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629150"/>
          </a:xfrm>
        </p:spPr>
        <p:txBody>
          <a:bodyPr lIns="18000" tIns="46800" rIns="18000" bIns="46800"/>
          <a:lstStyle/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GB" sz="3600" b="1"/>
              <a:t>Aim of structured design:</a:t>
            </a:r>
            <a:endParaRPr lang="en-GB" sz="3600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3200" b="1">
                <a:solidFill>
                  <a:srgbClr val="4C38E2"/>
                </a:solidFill>
              </a:rPr>
              <a:t>transform a DFD representation into a structure chart. </a:t>
            </a:r>
            <a:endParaRPr lang="en-GB" sz="3200" b="1">
              <a:solidFill>
                <a:srgbClr val="4C38E2"/>
              </a:solidFill>
            </a:endParaRP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GB" sz="3600" b="1"/>
              <a:t>Structure chart represents: </a:t>
            </a:r>
            <a:endParaRPr lang="en-GB" sz="3600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3200" b="1"/>
              <a:t>module structure </a:t>
            </a:r>
            <a:endParaRPr lang="en-GB" sz="3200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3200" b="1"/>
              <a:t>interaction among different modules, </a:t>
            </a:r>
            <a:endParaRPr lang="en-GB" sz="3200" b="1"/>
          </a:p>
          <a:p>
            <a:pPr lvl="1">
              <a:lnSpc>
                <a:spcPct val="80000"/>
              </a:lnSpc>
              <a:spcBef>
                <a:spcPts val="175"/>
              </a:spcBef>
            </a:pPr>
            <a:r>
              <a:rPr lang="en-GB" sz="3200" b="1"/>
              <a:t>procedural aspects are not represented.</a:t>
            </a:r>
            <a:endParaRPr lang="en-GB" sz="3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375"/>
              </a:spcBef>
            </a:pPr>
            <a:r>
              <a:rPr lang="en-GB" sz="6000" b="1"/>
              <a:t>Summary</a:t>
            </a:r>
            <a:endParaRPr lang="en-GB" sz="6000" b="1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915"/>
              </a:spcBef>
            </a:pPr>
            <a:r>
              <a:rPr lang="en-GB" sz="4000" b="1"/>
              <a:t>Structured design provides two strategies to transform a DFD into a structure chart:</a:t>
            </a:r>
            <a:endParaRPr lang="en-GB" sz="4000" b="1"/>
          </a:p>
          <a:p>
            <a:pPr lvl="1">
              <a:spcBef>
                <a:spcPts val="825"/>
              </a:spcBef>
            </a:pPr>
            <a:r>
              <a:rPr lang="en-GB" sz="3600" b="1">
                <a:solidFill>
                  <a:srgbClr val="4C38E2"/>
                </a:solidFill>
              </a:rPr>
              <a:t>Transform Analysis</a:t>
            </a:r>
            <a:endParaRPr lang="en-GB" sz="3600" b="1">
              <a:solidFill>
                <a:srgbClr val="4C38E2"/>
              </a:solidFill>
            </a:endParaRPr>
          </a:p>
          <a:p>
            <a:pPr lvl="1">
              <a:spcBef>
                <a:spcPts val="825"/>
              </a:spcBef>
            </a:pPr>
            <a:r>
              <a:rPr lang="en-GB" sz="3600" b="1">
                <a:solidFill>
                  <a:srgbClr val="4C38E2"/>
                </a:solidFill>
              </a:rPr>
              <a:t>Transaction Analysis</a:t>
            </a:r>
            <a:endParaRPr lang="en-GB" sz="3600" b="1">
              <a:solidFill>
                <a:srgbClr val="4C38E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lIns="18000" tIns="46800" rIns="18000" bIns="46800" anchor="ctr"/>
          <a:lstStyle/>
          <a:p>
            <a:pPr>
              <a:spcBef>
                <a:spcPts val="1375"/>
              </a:spcBef>
            </a:pPr>
            <a:r>
              <a:rPr lang="en-GB" sz="6000" b="1"/>
              <a:t>Summary</a:t>
            </a:r>
            <a:endParaRPr lang="en-GB" sz="6000" b="1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0813" cy="4113213"/>
          </a:xfrm>
        </p:spPr>
        <p:txBody>
          <a:bodyPr lIns="18000" tIns="46800" rIns="18000" bIns="46800"/>
          <a:lstStyle/>
          <a:p>
            <a:pPr>
              <a:spcBef>
                <a:spcPts val="1000"/>
              </a:spcBef>
            </a:pPr>
            <a:r>
              <a:rPr lang="en-GB" b="1"/>
              <a:t>We Discussed three examples of structured design.</a:t>
            </a:r>
            <a:endParaRPr lang="en-GB" b="1"/>
          </a:p>
          <a:p>
            <a:pPr>
              <a:spcBef>
                <a:spcPts val="1000"/>
              </a:spcBef>
            </a:pPr>
            <a:r>
              <a:rPr lang="en-GB" b="1"/>
              <a:t>It takes a lot of practice to become a good software designer:</a:t>
            </a:r>
            <a:endParaRPr lang="en-GB" b="1"/>
          </a:p>
          <a:p>
            <a:pPr lvl="1">
              <a:spcBef>
                <a:spcPts val="725"/>
              </a:spcBef>
            </a:pPr>
            <a:r>
              <a:rPr lang="en-GB" b="1">
                <a:solidFill>
                  <a:srgbClr val="003399"/>
                </a:solidFill>
              </a:rPr>
              <a:t>Please try to solve all the problems listed in </a:t>
            </a:r>
            <a:r>
              <a:rPr lang="en-US" altLang="en-GB" b="1">
                <a:solidFill>
                  <a:srgbClr val="003399"/>
                </a:solidFill>
              </a:rPr>
              <a:t>the Excercise section of Text Book</a:t>
            </a:r>
            <a:endParaRPr lang="en-GB" b="1"/>
          </a:p>
          <a:p>
            <a:pPr lvl="1">
              <a:spcBef>
                <a:spcPts val="725"/>
              </a:spcBef>
            </a:pPr>
            <a:endParaRPr lang="en-GB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Designs\Contemporary Portrait.pot</Template>
  <TotalTime>0</TotalTime>
  <Words>22192</Words>
  <Application>WPS Presentation</Application>
  <PresentationFormat>On-screen Show (4:3)</PresentationFormat>
  <Paragraphs>1085</Paragraphs>
  <Slides>92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8" baseType="lpstr">
      <vt:lpstr>Arial</vt:lpstr>
      <vt:lpstr>SimSun</vt:lpstr>
      <vt:lpstr>Wingdings</vt:lpstr>
      <vt:lpstr>Arial Black</vt:lpstr>
      <vt:lpstr>Monotype Sorts</vt:lpstr>
      <vt:lpstr>Wingdings</vt:lpstr>
      <vt:lpstr>Arial Unicode MS</vt:lpstr>
      <vt:lpstr>Tahoma</vt:lpstr>
      <vt:lpstr>times</vt:lpstr>
      <vt:lpstr>AMGDT</vt:lpstr>
      <vt:lpstr>굴림</vt:lpstr>
      <vt:lpstr>Malgun Gothic</vt:lpstr>
      <vt:lpstr>Times New Roman</vt:lpstr>
      <vt:lpstr>Arial Narrow</vt:lpstr>
      <vt:lpstr>Microsoft YaHei</vt:lpstr>
      <vt:lpstr>Contemporary Portrait</vt:lpstr>
      <vt:lpstr>Function-Oriented Software Design (continued):</vt:lpstr>
      <vt:lpstr>Organization of this Lecture</vt:lpstr>
      <vt:lpstr>Review of Last Lecture</vt:lpstr>
      <vt:lpstr>DFD</vt:lpstr>
      <vt:lpstr>Types of DFD </vt:lpstr>
      <vt:lpstr>DFD Components </vt:lpstr>
      <vt:lpstr>Levels of DFD </vt:lpstr>
      <vt:lpstr>PowerPoint 演示文稿</vt:lpstr>
      <vt:lpstr>Levels of DFD</vt:lpstr>
      <vt:lpstr>DFD of RMS Calculator</vt:lpstr>
      <vt:lpstr>Supermarket prize scheme context diagram</vt:lpstr>
      <vt:lpstr>PowerPoint 演示文稿</vt:lpstr>
      <vt:lpstr> Example 3: Trading-House Automation System (TAS)</vt:lpstr>
      <vt:lpstr>Example: Trading-House Automation System (TAS)</vt:lpstr>
      <vt:lpstr>Example: Trading-House Automation System (TAS)</vt:lpstr>
      <vt:lpstr>Example: Trading-House Automation System (TAS)</vt:lpstr>
      <vt:lpstr>Example: Trading-House Automation System (TAS)</vt:lpstr>
      <vt:lpstr>Context Diagram </vt:lpstr>
      <vt:lpstr>Level 1 DFD</vt:lpstr>
      <vt:lpstr>Example: Data Dictionary</vt:lpstr>
      <vt:lpstr>Example: Data Dictionary</vt:lpstr>
      <vt:lpstr>Observation</vt:lpstr>
      <vt:lpstr>Guidelines For Constructing DFDs</vt:lpstr>
      <vt:lpstr>Guidelines For Constructing DFDs</vt:lpstr>
      <vt:lpstr>Example-1</vt:lpstr>
      <vt:lpstr>Guidelines For Constructing DFDs</vt:lpstr>
      <vt:lpstr>Example-2</vt:lpstr>
      <vt:lpstr>Guidelines For Constructing DFDs</vt:lpstr>
      <vt:lpstr>Commonly made errors</vt:lpstr>
      <vt:lpstr>Shortcomings of the DFD Model</vt:lpstr>
      <vt:lpstr>Shortcomings of the DFD Model</vt:lpstr>
      <vt:lpstr>Shortcomings of the DFD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Commonly made errors</vt:lpstr>
      <vt:lpstr>Shortcomings of the DFD Model</vt:lpstr>
      <vt:lpstr>Extending DFD Technique to Real-Time Systems</vt:lpstr>
      <vt:lpstr>Structured Design</vt:lpstr>
      <vt:lpstr>PowerPoint 演示文稿</vt:lpstr>
      <vt:lpstr>Structure Chart</vt:lpstr>
      <vt:lpstr>1. Basic building blocks of structure chart</vt:lpstr>
      <vt:lpstr>2. Arrows</vt:lpstr>
      <vt:lpstr>3. Data flow Arrows</vt:lpstr>
      <vt:lpstr>PowerPoint 演示文稿</vt:lpstr>
      <vt:lpstr>4. Library modules</vt:lpstr>
      <vt:lpstr>5. Selection </vt:lpstr>
      <vt:lpstr>6. Repetition</vt:lpstr>
      <vt:lpstr>Structure Chart</vt:lpstr>
      <vt:lpstr>Structure Chart</vt:lpstr>
      <vt:lpstr>RMS calculator</vt:lpstr>
      <vt:lpstr>Example </vt:lpstr>
      <vt:lpstr>Bad Design</vt:lpstr>
      <vt:lpstr>PowerPoint 演示文稿</vt:lpstr>
      <vt:lpstr>Shortcomings of Structure Chart</vt:lpstr>
      <vt:lpstr>Flow Chart  (Aside)</vt:lpstr>
      <vt:lpstr>Flow Chart versus Structure Chart</vt:lpstr>
      <vt:lpstr>Transformation of a DFD Model into Structure Chart</vt:lpstr>
      <vt:lpstr>Transform Analysis</vt:lpstr>
      <vt:lpstr>Transform Analysis</vt:lpstr>
      <vt:lpstr>Transform Analysis</vt:lpstr>
      <vt:lpstr>Transform Analysis</vt:lpstr>
      <vt:lpstr>Transform Analysis</vt:lpstr>
      <vt:lpstr>Transform Analysis</vt:lpstr>
      <vt:lpstr>Factoring</vt:lpstr>
      <vt:lpstr>Example 1: RMS Calculating Software </vt:lpstr>
      <vt:lpstr>Example 1: RMS Calculating Software</vt:lpstr>
      <vt:lpstr>Example 1: RMS Calculating Software</vt:lpstr>
      <vt:lpstr>Example 1: RMS Calculating Software</vt:lpstr>
      <vt:lpstr>Example 1: RMS Calculating Software</vt:lpstr>
      <vt:lpstr>Example 2: Tic-Tac-Toe Computer Game</vt:lpstr>
      <vt:lpstr>Context Diagram for Example 2</vt:lpstr>
      <vt:lpstr>Level 1 DFD</vt:lpstr>
      <vt:lpstr>Structure Chart</vt:lpstr>
      <vt:lpstr>Transaction Analysis</vt:lpstr>
      <vt:lpstr>Transaction Analysis</vt:lpstr>
      <vt:lpstr>Transaction analysis</vt:lpstr>
      <vt:lpstr>Level 1 DFD for TAS</vt:lpstr>
      <vt:lpstr>Structure Chart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\section{Structured Design}
{\em The aim of structured design</dc:title>
  <dc:creator>rajib</dc:creator>
  <cp:lastModifiedBy>Arghya Kundu</cp:lastModifiedBy>
  <cp:revision>75</cp:revision>
  <cp:lastPrinted>2001-01-24T07:00:00Z</cp:lastPrinted>
  <dcterms:created xsi:type="dcterms:W3CDTF">1999-03-28T05:04:00Z</dcterms:created>
  <dcterms:modified xsi:type="dcterms:W3CDTF">2025-08-14T06:08:16Z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7704A23DE52E426A8D4B4B84E33F8870_12</vt:lpwstr>
  </property>
</Properties>
</file>